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98" r:id="rId6"/>
    <p:sldId id="302" r:id="rId7"/>
    <p:sldId id="491" r:id="rId8"/>
    <p:sldId id="303" r:id="rId9"/>
    <p:sldId id="417" r:id="rId10"/>
    <p:sldId id="456" r:id="rId11"/>
    <p:sldId id="345" r:id="rId12"/>
    <p:sldId id="403" r:id="rId13"/>
    <p:sldId id="316" r:id="rId14"/>
    <p:sldId id="492" r:id="rId15"/>
    <p:sldId id="319" r:id="rId16"/>
    <p:sldId id="349" r:id="rId17"/>
    <p:sldId id="350" r:id="rId18"/>
    <p:sldId id="386" r:id="rId19"/>
    <p:sldId id="326" r:id="rId20"/>
    <p:sldId id="341" r:id="rId21"/>
    <p:sldId id="332" r:id="rId22"/>
    <p:sldId id="490" r:id="rId23"/>
    <p:sldId id="401" r:id="rId24"/>
    <p:sldId id="402" r:id="rId25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4" autoAdjust="0"/>
    <p:restoredTop sz="87657" autoAdjust="0"/>
  </p:normalViewPr>
  <p:slideViewPr>
    <p:cSldViewPr>
      <p:cViewPr varScale="1">
        <p:scale>
          <a:sx n="142" d="100"/>
          <a:sy n="142" d="100"/>
        </p:scale>
        <p:origin x="232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6" cy="496174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744" y="0"/>
            <a:ext cx="2946345" cy="496174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E786363E-4635-471E-92D7-08DB0105B4A5}" type="datetimeFigureOut">
              <a:rPr lang="nb-NO" smtClean="0"/>
              <a:t>07.09.2022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428879"/>
            <a:ext cx="2946346" cy="496174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744" y="9428879"/>
            <a:ext cx="2946345" cy="496174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71E3C50B-88B7-4A44-A315-ED0E654A91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516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32E19A2B-BA26-4EDE-97FA-B58A2C5B2960}" type="datetimeFigureOut">
              <a:rPr lang="nb-NO" smtClean="0"/>
              <a:t>07.09.2022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D68D5099-C358-4F2F-A18B-9325093D76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158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Marit</a:t>
            </a:r>
            <a:r>
              <a:rPr lang="nb-NO" baseline="0" dirty="0"/>
              <a:t> ønsker velkommen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D5099-C358-4F2F-A18B-9325093D768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955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6CDA-3ED9-4F9B-8DE6-9E3592523D9A}" type="datetime1">
              <a:rPr lang="nb-NO" smtClean="0"/>
              <a:t>07.09.2022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686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FB99-13B8-4B7C-9C95-7B52A4A9A46A}" type="datetime1">
              <a:rPr lang="nb-NO" smtClean="0"/>
              <a:t>07.09.2022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682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257CD-60BC-4BE6-9B51-C34D2AE90A08}" type="datetime1">
              <a:rPr lang="nb-NO" smtClean="0"/>
              <a:t>07.09.2022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893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8257-2135-43E0-8D5A-35BA96D1F34D}" type="datetime1">
              <a:rPr lang="nb-NO" smtClean="0"/>
              <a:t>07.09.2022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887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4C96-5292-4ED1-8BD8-65DDCEC7BBA6}" type="datetime1">
              <a:rPr lang="nb-NO" smtClean="0"/>
              <a:t>07.09.2022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452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24D8-B3E9-40F4-A712-F37747F79A06}" type="datetime1">
              <a:rPr lang="nb-NO" smtClean="0"/>
              <a:t>07.09.2022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574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70AF-B7FF-4646-B023-832CCF0D2864}" type="datetime1">
              <a:rPr lang="nb-NO" smtClean="0"/>
              <a:t>07.09.2022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402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ED40-800E-4D79-A9EA-469CC8A80E46}" type="datetime1">
              <a:rPr lang="nb-NO" smtClean="0"/>
              <a:t>07.09.2022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294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352E-3229-4DDE-85EB-071669EE1A8B}" type="datetime1">
              <a:rPr lang="nb-NO" smtClean="0"/>
              <a:t>07.09.2022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659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98D2-5720-40F1-860A-257E2AF71B70}" type="datetime1">
              <a:rPr lang="nb-NO" smtClean="0"/>
              <a:t>07.09.2022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839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41AF-8030-4260-B0B4-87AA5E7C8FD2}" type="datetime1">
              <a:rPr lang="nb-NO" smtClean="0"/>
              <a:t>07.09.2022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50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C359C-97E4-421E-B6AF-944BB50DAFB8}" type="datetime1">
              <a:rPr lang="nb-NO" smtClean="0"/>
              <a:t>07.09.2022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Informasjonsmøte for foresatte 31.08.22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282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hersleb-vgs.inschool.visma.no/Login.jsp#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rmAutofit/>
          </a:bodyPr>
          <a:lstStyle/>
          <a:p>
            <a:r>
              <a:rPr lang="nb-NO" sz="7200" dirty="0"/>
              <a:t>Hersleb videregående skole</a:t>
            </a:r>
            <a:br>
              <a:rPr lang="nb-NO" sz="7200" dirty="0"/>
            </a:br>
            <a:endParaRPr lang="nb-NO" sz="32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/>
          <a:lstStyle/>
          <a:p>
            <a:r>
              <a:rPr lang="nb-NO" sz="4400" dirty="0">
                <a:solidFill>
                  <a:prstClr val="black"/>
                </a:solidFill>
                <a:ea typeface="+mj-ea"/>
                <a:cs typeface="+mj-cs"/>
              </a:rPr>
              <a:t>Velkommen til samarbeid</a:t>
            </a:r>
            <a:br>
              <a:rPr lang="nb-NO" sz="4400" dirty="0">
                <a:solidFill>
                  <a:prstClr val="black"/>
                </a:solidFill>
                <a:ea typeface="+mj-ea"/>
                <a:cs typeface="+mj-cs"/>
              </a:rPr>
            </a:br>
            <a:endParaRPr lang="nb-NO" dirty="0"/>
          </a:p>
        </p:txBody>
      </p:sp>
      <p:pic>
        <p:nvPicPr>
          <p:cNvPr id="13" name="Plassholder for innho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8" y="913090"/>
            <a:ext cx="1124652" cy="1324744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Informasjonsmøte for foresatte 31.08.22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B95EC5D-5D96-4BA4-03C4-4D8C4834D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645" y="4282470"/>
            <a:ext cx="2676710" cy="17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84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143000"/>
          </a:xfrm>
        </p:spPr>
        <p:txBody>
          <a:bodyPr>
            <a:normAutofit/>
          </a:bodyPr>
          <a:lstStyle/>
          <a:p>
            <a:pPr algn="l"/>
            <a:r>
              <a:rPr lang="nb-NO" b="1" dirty="0"/>
              <a:t>Fravær som ikke teller med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846938" y="1765648"/>
            <a:ext cx="72534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Helse- og velferdsgrunner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Arbeid som tillitsvalgt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Politisk arbeid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Hjelpearbeid (eks: deltakelse i leteaksjoner via humanitære organisasjoner)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Lovpålagt oppmøte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Representasjon i arrangement på nasjonalt eller internasjonalt nivå, </a:t>
            </a:r>
            <a:r>
              <a:rPr lang="nb-NO" sz="2000" dirty="0" err="1"/>
              <a:t>f.eks</a:t>
            </a:r>
            <a:r>
              <a:rPr lang="nb-NO" sz="2000" dirty="0"/>
              <a:t> idrett eller kultur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Religiøse høytider for elever som er medlem av andre trossamfunn enn Den norske kirke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</p:spTree>
    <p:extLst>
      <p:ext uri="{BB962C8B-B14F-4D97-AF65-F5344CB8AC3E}">
        <p14:creationId xmlns:p14="http://schemas.microsoft.com/office/powerpoint/2010/main" val="79230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143000"/>
          </a:xfrm>
        </p:spPr>
        <p:txBody>
          <a:bodyPr>
            <a:normAutofit/>
          </a:bodyPr>
          <a:lstStyle/>
          <a:p>
            <a:pPr algn="l"/>
            <a:r>
              <a:rPr lang="nb-NO" b="1" dirty="0"/>
              <a:t>Gyldig dokumentasjon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846938" y="1765648"/>
            <a:ext cx="725345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S PGothic" pitchFamily="34" charset="-128"/>
              </a:rPr>
              <a:t>Legemelding eller melding fra tannlege eller annen sakkyndig (egenmelding eller melding fra foresatte er ikke nok)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S PGothic" pitchFamily="34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S PGothic" pitchFamily="34" charset="-128"/>
              </a:rPr>
              <a:t>Melding fra relevant organisasjon eller institusjon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S PGothic" pitchFamily="34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S PGothic" pitchFamily="34" charset="-128"/>
              </a:rPr>
              <a:t>Melding fra klubb/ idrettslag/arrangør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</p:spTree>
    <p:extLst>
      <p:ext uri="{BB962C8B-B14F-4D97-AF65-F5344CB8AC3E}">
        <p14:creationId xmlns:p14="http://schemas.microsoft.com/office/powerpoint/2010/main" val="1638339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143000"/>
          </a:xfrm>
        </p:spPr>
        <p:txBody>
          <a:bodyPr>
            <a:normAutofit/>
          </a:bodyPr>
          <a:lstStyle/>
          <a:p>
            <a:pPr algn="l"/>
            <a:r>
              <a:rPr lang="nb-NO" b="1" dirty="0"/>
              <a:t>Varsling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846938" y="1765648"/>
            <a:ext cx="72534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Elever får varsel når de overstiger 5% eller 7% fravær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Når de overstiger 10% fravær har de 2 uker på å framskaffe dokumentasjon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Det viktigste er dialog om fravær og at vi har god kommunikasjon mellom elev/foresatt og kontaktlærer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</p:spTree>
    <p:extLst>
      <p:ext uri="{BB962C8B-B14F-4D97-AF65-F5344CB8AC3E}">
        <p14:creationId xmlns:p14="http://schemas.microsoft.com/office/powerpoint/2010/main" val="2009637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4738" cy="696912"/>
          </a:xfrm>
        </p:spPr>
        <p:txBody>
          <a:bodyPr>
            <a:noAutofit/>
          </a:bodyPr>
          <a:lstStyle/>
          <a:p>
            <a:pPr algn="ctr"/>
            <a:br>
              <a:rPr lang="nb-NO" altLang="nb-NO" b="1" dirty="0"/>
            </a:br>
            <a:r>
              <a:rPr lang="nb-NO" altLang="nb-NO" b="1" dirty="0"/>
              <a:t>B Fravær og faglærers vurderingsgrunnlag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nb-NO" sz="2000" dirty="0"/>
          </a:p>
          <a:p>
            <a:pPr>
              <a:defRPr/>
            </a:pPr>
            <a:endParaRPr lang="nb-NO" sz="2000" dirty="0"/>
          </a:p>
          <a:p>
            <a:pPr>
              <a:defRPr/>
            </a:pPr>
            <a:r>
              <a:rPr lang="nb-NO" sz="2000" dirty="0"/>
              <a:t>om en elev er borte på vurderingssituasjonene i faget</a:t>
            </a:r>
          </a:p>
          <a:p>
            <a:pPr>
              <a:defRPr/>
            </a:pPr>
            <a:r>
              <a:rPr lang="nb-NO" sz="2000" dirty="0"/>
              <a:t>om en elev ikke vil vise sin fagkunnskap i timene</a:t>
            </a:r>
          </a:p>
          <a:p>
            <a:pPr>
              <a:defRPr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nb-NO" sz="2000" dirty="0"/>
              <a:t>….vil ikke læreren kunne vurdere elevens faglige kompetanse, og heller ikke sette karakter i faget.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b-NO" dirty="0"/>
          </a:p>
        </p:txBody>
      </p:sp>
      <p:sp>
        <p:nvSpPr>
          <p:cNvPr id="22532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>
                <a:solidFill>
                  <a:srgbClr val="898989"/>
                </a:solidFill>
              </a:rPr>
              <a:t>Informasjonsmøte for foresatte 31.08.22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1127858" cy="132294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4738" cy="696912"/>
          </a:xfrm>
        </p:spPr>
        <p:txBody>
          <a:bodyPr>
            <a:normAutofit fontScale="90000"/>
          </a:bodyPr>
          <a:lstStyle/>
          <a:p>
            <a:pPr algn="ctr"/>
            <a:r>
              <a:rPr lang="nb-NO" altLang="nb-NO" b="1" dirty="0">
                <a:latin typeface="Helvetica Neue Light" charset="0"/>
              </a:rPr>
              <a:t>      </a:t>
            </a:r>
            <a:r>
              <a:rPr lang="nb-NO" altLang="nb-NO" sz="4900" b="1" dirty="0"/>
              <a:t>C Fritak for fraværsføring</a:t>
            </a:r>
          </a:p>
        </p:txBody>
      </p:sp>
      <p:sp>
        <p:nvSpPr>
          <p:cNvPr id="23555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§ 3.47 i Forskrift om endring i forskrift til opplæringslova</a:t>
            </a:r>
            <a:br>
              <a:rPr lang="nb-NO" altLang="nb-NO" sz="2000" dirty="0">
                <a:solidFill>
                  <a:srgbClr val="000000"/>
                </a:solidFill>
                <a:latin typeface="+mj-lt"/>
              </a:rPr>
            </a:br>
            <a:endParaRPr lang="nb-NO" altLang="nb-NO" sz="2000" dirty="0">
              <a:solidFill>
                <a:srgbClr val="000000"/>
              </a:solidFill>
              <a:latin typeface="+mj-lt"/>
            </a:endParaRPr>
          </a:p>
          <a:p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For inntil samanlagt 10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skoledagar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i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eit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opplæringsår, kan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ein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elev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krevje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at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følgjande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fråvær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ikkje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blir ført på vitnemålet eller på kompetansebeviset dersom det kan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dokumenterast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at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fråværet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skyldast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: </a:t>
            </a:r>
            <a:br>
              <a:rPr lang="nb-NO" altLang="nb-NO" sz="2000" dirty="0">
                <a:solidFill>
                  <a:srgbClr val="000000"/>
                </a:solidFill>
                <a:latin typeface="+mj-lt"/>
              </a:rPr>
            </a:br>
            <a:endParaRPr lang="nb-NO" altLang="nb-NO" sz="2000" dirty="0">
              <a:solidFill>
                <a:srgbClr val="000000"/>
              </a:solidFill>
              <a:latin typeface="+mj-lt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a) helse- og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velferdsgrunnar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b) arbeid som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tillitsvald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c) politisk arbeid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d) hjelpearbeid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e) lovpålagt oppmøte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f) representasjon i arrangement på nasjonalt og internasjonalt nivå</a:t>
            </a:r>
            <a:endParaRPr lang="nb-NO" altLang="nb-NO" sz="2000" dirty="0">
              <a:latin typeface="+mj-lt"/>
            </a:endParaRPr>
          </a:p>
        </p:txBody>
      </p:sp>
      <p:sp>
        <p:nvSpPr>
          <p:cNvPr id="23556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>
                <a:solidFill>
                  <a:srgbClr val="898989"/>
                </a:solidFill>
              </a:rPr>
              <a:t>Informasjonsmøte for foresatte 31.08.22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066"/>
            <a:ext cx="1127858" cy="132294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4738" cy="696912"/>
          </a:xfrm>
        </p:spPr>
        <p:txBody>
          <a:bodyPr>
            <a:noAutofit/>
          </a:bodyPr>
          <a:lstStyle/>
          <a:p>
            <a:r>
              <a:rPr lang="nb-NO" altLang="nb-NO" b="1" dirty="0"/>
              <a:t>Læring skjer på skolen</a:t>
            </a:r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altLang="nb-NO" sz="2200" dirty="0">
                <a:latin typeface="+mj-lt"/>
              </a:rPr>
              <a:t>Lavt fravær er en suksessfaktor for gode resultater</a:t>
            </a:r>
          </a:p>
          <a:p>
            <a:r>
              <a:rPr lang="nb-NO" altLang="nb-NO" sz="2200" dirty="0">
                <a:latin typeface="+mj-lt"/>
              </a:rPr>
              <a:t>Elever som ikke består videregående har ofte svært høyt fravær i forhold til de som består.</a:t>
            </a:r>
          </a:p>
          <a:p>
            <a:r>
              <a:rPr lang="nb-NO" altLang="nb-NO" sz="2200" dirty="0">
                <a:latin typeface="+mj-lt"/>
              </a:rPr>
              <a:t>Eleven har aktivitetsplikt (Opplæringsloven §3-4)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200" dirty="0">
                <a:latin typeface="+mj-lt"/>
              </a:rPr>
              <a:t>Eleven plikter å være aktiv i opplæringen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200" dirty="0">
                <a:latin typeface="+mj-lt"/>
              </a:rPr>
              <a:t>Eleven plikter å møte på varslede vurderingssituasjoner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200" dirty="0">
                <a:latin typeface="+mj-lt"/>
              </a:rPr>
              <a:t>Eleven kan ikke kreve nye vurderingssituasjoner ved fravær</a:t>
            </a:r>
          </a:p>
          <a:p>
            <a:r>
              <a:rPr lang="nb-NO" altLang="nb-NO" sz="2200" dirty="0">
                <a:latin typeface="+mj-lt"/>
              </a:rPr>
              <a:t>Det er bare 190 skoledager (175 fridager)</a:t>
            </a:r>
          </a:p>
          <a:p>
            <a:endParaRPr lang="nb-NO" altLang="nb-NO" dirty="0">
              <a:latin typeface="Helvetica Neue Light" charset="0"/>
            </a:endParaRPr>
          </a:p>
        </p:txBody>
      </p:sp>
      <p:sp>
        <p:nvSpPr>
          <p:cNvPr id="13316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b-NO" altLang="nb-NO">
                <a:solidFill>
                  <a:srgbClr val="898989"/>
                </a:solidFill>
                <a:latin typeface="Helvetica Neue Light" charset="0"/>
              </a:rPr>
              <a:t>Informasjonsmøte for foresatte 31.08.22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" y="116632"/>
            <a:ext cx="1127858" cy="132294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764704"/>
            <a:ext cx="7139136" cy="782960"/>
          </a:xfrm>
        </p:spPr>
        <p:txBody>
          <a:bodyPr>
            <a:normAutofit fontScale="90000"/>
          </a:bodyPr>
          <a:lstStyle/>
          <a:p>
            <a:pPr algn="l"/>
            <a:r>
              <a:rPr lang="nb-NO" b="1" dirty="0"/>
              <a:t>Skolene skal ha nulltoleranse mot krenkelser, jf. </a:t>
            </a:r>
            <a:r>
              <a:rPr lang="nb-NO" b="1" dirty="0" err="1"/>
              <a:t>oppll</a:t>
            </a:r>
            <a:r>
              <a:rPr lang="nb-NO" b="1" dirty="0"/>
              <a:t>. § 9 A-3. </a:t>
            </a:r>
            <a:br>
              <a:rPr lang="nb-NO" b="1" dirty="0"/>
            </a:b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846938" y="1765648"/>
            <a:ext cx="72534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Eksemplene som nevnes i loven er: mobbing, vold, diskriminering og trakassering, men skolene skal ha nulltoleranse også for mindre alvorlige krenkelser. </a:t>
            </a:r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Verken direkte handlinger som for eksempel hatytringer, eller mer indirekte krenkelser, som utestenging, isolering og baksnakking skal tolereres. </a:t>
            </a:r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Hva som er en krenkelse skal tolkes vidt, men ikke slik at alle kritiske utsagn eller uenigheter er krenkelser. Skolens oppgave er også å lære elever å tenke kritisk og å respektere andres meninger og overbevisninger, jf. </a:t>
            </a:r>
            <a:r>
              <a:rPr lang="nb-NO" sz="2000" dirty="0" err="1"/>
              <a:t>Prop</a:t>
            </a:r>
            <a:r>
              <a:rPr lang="nb-NO" sz="2000" dirty="0"/>
              <a:t>. 57 L (2016-2017) s. 14.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</p:spTree>
    <p:extLst>
      <p:ext uri="{BB962C8B-B14F-4D97-AF65-F5344CB8AC3E}">
        <p14:creationId xmlns:p14="http://schemas.microsoft.com/office/powerpoint/2010/main" val="538382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tel 1"/>
          <p:cNvSpPr>
            <a:spLocks noGrp="1"/>
          </p:cNvSpPr>
          <p:nvPr>
            <p:ph type="title"/>
          </p:nvPr>
        </p:nvSpPr>
        <p:spPr>
          <a:xfrm>
            <a:off x="614363" y="274638"/>
            <a:ext cx="7267575" cy="696912"/>
          </a:xfrm>
        </p:spPr>
        <p:txBody>
          <a:bodyPr>
            <a:normAutofit fontScale="90000"/>
          </a:bodyPr>
          <a:lstStyle/>
          <a:p>
            <a:pPr algn="ctr"/>
            <a:r>
              <a:rPr lang="nb-NO" altLang="nb-NO" b="1" dirty="0">
                <a:latin typeface="Helvetica Neue Light" charset="0"/>
              </a:rPr>
              <a:t>  </a:t>
            </a:r>
            <a:r>
              <a:rPr lang="nb-NO" altLang="nb-NO" sz="4900" b="1" dirty="0"/>
              <a:t>Elevene på H20 skal oppleve</a:t>
            </a:r>
          </a:p>
        </p:txBody>
      </p:sp>
      <p:sp>
        <p:nvSpPr>
          <p:cNvPr id="14339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nb-NO" altLang="nb-NO" sz="2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altLang="nb-NO" sz="2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000" dirty="0">
                <a:latin typeface="+mj-lt"/>
              </a:rPr>
              <a:t>at vi har </a:t>
            </a:r>
            <a:r>
              <a:rPr lang="nb-NO" altLang="nb-NO" sz="2000" b="1" u="sng" dirty="0">
                <a:latin typeface="+mj-lt"/>
              </a:rPr>
              <a:t>tro</a:t>
            </a:r>
            <a:r>
              <a:rPr lang="nb-NO" altLang="nb-NO" sz="2000" dirty="0">
                <a:latin typeface="+mj-lt"/>
              </a:rPr>
              <a:t> på hver enkelt elev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000" dirty="0">
                <a:latin typeface="+mj-lt"/>
              </a:rPr>
              <a:t>at vi har </a:t>
            </a:r>
            <a:r>
              <a:rPr lang="nb-NO" altLang="nb-NO" sz="2000" b="1" u="sng" dirty="0">
                <a:latin typeface="+mj-lt"/>
              </a:rPr>
              <a:t>høye ambisjoner </a:t>
            </a:r>
            <a:r>
              <a:rPr lang="nb-NO" altLang="nb-NO" sz="2000" dirty="0">
                <a:latin typeface="+mj-lt"/>
              </a:rPr>
              <a:t>på hver enkelt elvs vegne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000" dirty="0">
                <a:latin typeface="+mj-lt"/>
              </a:rPr>
              <a:t>at vi </a:t>
            </a:r>
            <a:r>
              <a:rPr lang="nb-NO" altLang="nb-NO" sz="2000" b="1" u="sng" dirty="0">
                <a:latin typeface="+mj-lt"/>
              </a:rPr>
              <a:t>aldri gir opp </a:t>
            </a:r>
            <a:r>
              <a:rPr lang="nb-NO" altLang="nb-NO" sz="2000" dirty="0">
                <a:latin typeface="+mj-lt"/>
              </a:rPr>
              <a:t>en elev</a:t>
            </a:r>
          </a:p>
        </p:txBody>
      </p:sp>
      <p:sp>
        <p:nvSpPr>
          <p:cNvPr id="14340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>
                <a:solidFill>
                  <a:srgbClr val="898989"/>
                </a:solidFill>
              </a:rPr>
              <a:t>Informasjonsmøte for foresatte 31.08.22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0" y="274638"/>
            <a:ext cx="1007246" cy="118147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04CDB42-100A-BECC-C00A-E625E7801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428999"/>
            <a:ext cx="2846407" cy="303766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Skolemelding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Osloskolen har en meldingsapp, der foreldre og elever kan kommunisere med kontaktlærere og faglærere. </a:t>
            </a:r>
          </a:p>
          <a:p>
            <a:r>
              <a:rPr lang="nb-NO" dirty="0"/>
              <a:t>Ligger informasjon på hjemmesiden</a:t>
            </a:r>
          </a:p>
          <a:p>
            <a:r>
              <a:rPr lang="nb-NO"/>
              <a:t>Spør om </a:t>
            </a:r>
            <a:r>
              <a:rPr lang="nb-NO" dirty="0"/>
              <a:t>du trenger hjelp til dette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</p:spTree>
    <p:extLst>
      <p:ext uri="{BB962C8B-B14F-4D97-AF65-F5344CB8AC3E}">
        <p14:creationId xmlns:p14="http://schemas.microsoft.com/office/powerpoint/2010/main" val="13672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VIS (Visma in </a:t>
            </a:r>
            <a:r>
              <a:rPr lang="nb-NO" b="1" dirty="0" err="1"/>
              <a:t>school</a:t>
            </a:r>
            <a:r>
              <a:rPr lang="nb-NO" b="1" dirty="0"/>
              <a:t>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Skolene bruker Visma </a:t>
            </a:r>
            <a:r>
              <a:rPr lang="nb-NO" b="0" i="0" dirty="0" err="1">
                <a:solidFill>
                  <a:srgbClr val="4E4E4E"/>
                </a:solidFill>
                <a:effectLst/>
                <a:latin typeface="Oslo Sans"/>
              </a:rPr>
              <a:t>InSchool</a:t>
            </a: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. I Visma vil du finne oversikten over: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Timeplan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Fravær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Orden- og </a:t>
            </a:r>
            <a:r>
              <a:rPr lang="nb-NO" b="0" i="0" dirty="0" err="1">
                <a:solidFill>
                  <a:srgbClr val="4E4E4E"/>
                </a:solidFill>
                <a:effectLst/>
                <a:latin typeface="Oslo Sans"/>
              </a:rPr>
              <a:t>adferdsanmerkninger</a:t>
            </a:r>
            <a:endParaRPr lang="nb-NO" b="0" i="0" dirty="0">
              <a:solidFill>
                <a:srgbClr val="4E4E4E"/>
              </a:solidFill>
              <a:effectLst/>
              <a:latin typeface="Oslo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Varsler på nedsatt i orden eller atferd, manglende vurderingsgrunnlag eller fraværsprosent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Halvårs- og standpunktkarakterer</a:t>
            </a:r>
          </a:p>
          <a:p>
            <a:pPr algn="l"/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Det er også en egen App som kan lastes ned.</a:t>
            </a:r>
            <a:br>
              <a:rPr lang="nb-NO" b="0" i="0" dirty="0">
                <a:solidFill>
                  <a:srgbClr val="4E4E4E"/>
                </a:solidFill>
                <a:effectLst/>
                <a:latin typeface="Oslo Sans"/>
              </a:rPr>
            </a:b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Elever bruker sin Feide-innlogging, mens foresatte bruker Id-porten.</a:t>
            </a:r>
            <a:br>
              <a:rPr lang="nb-NO" b="0" i="0" dirty="0">
                <a:solidFill>
                  <a:srgbClr val="4E4E4E"/>
                </a:solidFill>
                <a:effectLst/>
                <a:latin typeface="Oslo Sans"/>
              </a:rPr>
            </a:b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Hersleb videregående skole har sin egen innloggingslenke og denne finner du </a:t>
            </a:r>
            <a:r>
              <a:rPr lang="nb-NO" b="0" i="0" u="sng" dirty="0">
                <a:solidFill>
                  <a:srgbClr val="4E4E4E"/>
                </a:solidFill>
                <a:effectLst/>
                <a:latin typeface="Oslo Sans"/>
                <a:hlinkClick r:id="rId2" tooltip="Lenke til innlogging i VISMA"/>
              </a:rPr>
              <a:t>her</a:t>
            </a: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.</a:t>
            </a:r>
            <a:br>
              <a:rPr lang="nb-NO" b="0" i="0" dirty="0">
                <a:solidFill>
                  <a:srgbClr val="4E4E4E"/>
                </a:solidFill>
                <a:effectLst/>
                <a:latin typeface="Oslo Sans"/>
              </a:rPr>
            </a:br>
            <a:endParaRPr lang="nb-NO" b="0" i="0" dirty="0">
              <a:solidFill>
                <a:srgbClr val="4E4E4E"/>
              </a:solidFill>
              <a:effectLst/>
              <a:latin typeface="Oslo Sans"/>
            </a:endParaRPr>
          </a:p>
          <a:p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Informasjonsmøte for foresatte 31.08.22</a:t>
            </a:r>
          </a:p>
        </p:txBody>
      </p:sp>
    </p:spTree>
    <p:extLst>
      <p:ext uri="{BB962C8B-B14F-4D97-AF65-F5344CB8AC3E}">
        <p14:creationId xmlns:p14="http://schemas.microsoft.com/office/powerpoint/2010/main" val="2826025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143000"/>
          </a:xfrm>
        </p:spPr>
        <p:txBody>
          <a:bodyPr/>
          <a:lstStyle/>
          <a:p>
            <a:pPr algn="l"/>
            <a:r>
              <a:rPr lang="nb-NO" b="1" dirty="0"/>
              <a:t>Skolens opplæringstilbud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1619672" y="1564243"/>
            <a:ext cx="583264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Helse- og oppvekstfag: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000" dirty="0"/>
              <a:t>Vg1 5 klasser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000" dirty="0"/>
              <a:t>Vg2 helseservice 4 klasser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000" dirty="0"/>
              <a:t>Vg3 tannhelsesekretær 1 klasse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000" dirty="0"/>
              <a:t>Vg3 helsesekretær 1 klasse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b-NO" sz="1100" dirty="0"/>
          </a:p>
          <a:p>
            <a:r>
              <a:rPr lang="nb-NO" sz="2400" b="1" dirty="0"/>
              <a:t>Studiespesialisering: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Vg1 4 klasser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Vg2 4 klasser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Vg3 4 klasser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Påbygg (studiekompetanse etter yrkesfag)</a:t>
            </a:r>
          </a:p>
          <a:p>
            <a:r>
              <a:rPr lang="nb-NO" sz="2400" b="1" dirty="0"/>
              <a:t>Grunnskoleopplæring for ungdom 16-19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</p:spTree>
    <p:extLst>
      <p:ext uri="{BB962C8B-B14F-4D97-AF65-F5344CB8AC3E}">
        <p14:creationId xmlns:p14="http://schemas.microsoft.com/office/powerpoint/2010/main" val="582252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4738" cy="696912"/>
          </a:xfrm>
        </p:spPr>
        <p:txBody>
          <a:bodyPr>
            <a:normAutofit fontScale="90000"/>
          </a:bodyPr>
          <a:lstStyle/>
          <a:p>
            <a:r>
              <a:rPr lang="nb-NO" altLang="nb-NO" b="1" dirty="0">
                <a:latin typeface="Helvetica Neue Light" charset="0"/>
              </a:rPr>
              <a:t>Følg med</a:t>
            </a:r>
          </a:p>
        </p:txBody>
      </p:sp>
      <p:sp>
        <p:nvSpPr>
          <p:cNvPr id="2867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dirty="0">
                <a:latin typeface="Helvetica Neue Light" charset="0"/>
              </a:rPr>
              <a:t>Hjemmesiden</a:t>
            </a:r>
          </a:p>
          <a:p>
            <a:r>
              <a:rPr lang="nb-NO" altLang="nb-NO" dirty="0" err="1">
                <a:latin typeface="Helvetica Neue Light" charset="0"/>
              </a:rPr>
              <a:t>Instagram</a:t>
            </a:r>
            <a:endParaRPr lang="nb-NO" altLang="nb-NO" dirty="0">
              <a:latin typeface="Helvetica Neue Light" charset="0"/>
            </a:endParaRPr>
          </a:p>
          <a:p>
            <a:r>
              <a:rPr lang="nb-NO" altLang="nb-NO" dirty="0">
                <a:latin typeface="Helvetica Neue Light" charset="0"/>
              </a:rPr>
              <a:t>Face book </a:t>
            </a:r>
          </a:p>
          <a:p>
            <a:endParaRPr lang="nb-NO" altLang="nb-NO" dirty="0">
              <a:latin typeface="Helvetica Neue Light" charset="0"/>
            </a:endParaRPr>
          </a:p>
          <a:p>
            <a:pPr marL="0" indent="0">
              <a:buNone/>
            </a:pPr>
            <a:endParaRPr lang="nb-NO" altLang="nb-NO" dirty="0">
              <a:latin typeface="Helvetica Neue Light" charset="0"/>
            </a:endParaRPr>
          </a:p>
        </p:txBody>
      </p:sp>
      <p:sp>
        <p:nvSpPr>
          <p:cNvPr id="28676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b-NO" altLang="nb-NO">
                <a:solidFill>
                  <a:srgbClr val="898989"/>
                </a:solidFill>
                <a:latin typeface="Helvetica Neue Light" charset="0"/>
              </a:rPr>
              <a:t>Informasjonsmøte for foresatte 31.08.22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420888"/>
            <a:ext cx="2952328" cy="2304256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36912"/>
            <a:ext cx="4186660" cy="45467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CD0BB5D-8EA2-4612-BA36-F5260C2A7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94" y="188640"/>
            <a:ext cx="1127858" cy="132294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Velkommen til samarbeid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5"/>
            <a:ext cx="9144000" cy="451485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ED896E9-738B-4D4B-AE6D-EC4A157F0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7908"/>
            <a:ext cx="112785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80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792088"/>
          </a:xfrm>
        </p:spPr>
        <p:txBody>
          <a:bodyPr/>
          <a:lstStyle/>
          <a:p>
            <a:pPr algn="l"/>
            <a:r>
              <a:rPr lang="nb-NO" b="1" dirty="0"/>
              <a:t>Ledergruppen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971600" y="1412776"/>
            <a:ext cx="70567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Rektor: Astrid Grytte</a:t>
            </a:r>
          </a:p>
          <a:p>
            <a:r>
              <a:rPr lang="nb-NO" sz="2400" dirty="0"/>
              <a:t>Ass rektor: Maria Perez Østigård</a:t>
            </a:r>
          </a:p>
          <a:p>
            <a:r>
              <a:rPr lang="nb-NO" sz="2400" dirty="0"/>
              <a:t>Administrasjonsleder: Marianne Stavrum  </a:t>
            </a:r>
          </a:p>
          <a:p>
            <a:r>
              <a:rPr lang="nb-NO" sz="2400" dirty="0"/>
              <a:t>Utviklingsleder: Marianne Bauger Morck</a:t>
            </a:r>
          </a:p>
          <a:p>
            <a:r>
              <a:rPr lang="nb-NO" sz="2400" dirty="0" err="1"/>
              <a:t>Avd.leder</a:t>
            </a:r>
            <a:r>
              <a:rPr lang="nb-NO" sz="2400" dirty="0"/>
              <a:t> HO: Steinar Høgseth</a:t>
            </a:r>
          </a:p>
          <a:p>
            <a:r>
              <a:rPr lang="nb-NO" sz="2400" dirty="0" err="1"/>
              <a:t>Avd.leder</a:t>
            </a:r>
            <a:r>
              <a:rPr lang="nb-NO" sz="2400" dirty="0"/>
              <a:t> NO/</a:t>
            </a:r>
            <a:r>
              <a:rPr lang="nb-NO" sz="2400" dirty="0" err="1"/>
              <a:t>Spr</a:t>
            </a:r>
            <a:r>
              <a:rPr lang="nb-NO" sz="2400" dirty="0"/>
              <a:t>: Joachim Wold</a:t>
            </a:r>
          </a:p>
          <a:p>
            <a:r>
              <a:rPr lang="nb-NO" sz="2400" dirty="0"/>
              <a:t>Avdelingsleder Vg1: Marianne Haugerud (f.o.m. 1.10)</a:t>
            </a:r>
          </a:p>
          <a:p>
            <a:r>
              <a:rPr lang="nb-NO" sz="2400" dirty="0" err="1"/>
              <a:t>Avd.leder</a:t>
            </a:r>
            <a:r>
              <a:rPr lang="nb-NO" sz="2400" dirty="0"/>
              <a:t> GS: Adnan Basic</a:t>
            </a:r>
          </a:p>
          <a:p>
            <a:endParaRPr lang="nb-NO" sz="2400" dirty="0"/>
          </a:p>
          <a:p>
            <a:pPr algn="ctr"/>
            <a:endParaRPr lang="nb-NO" sz="4800" b="1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</p:spTree>
    <p:extLst>
      <p:ext uri="{BB962C8B-B14F-4D97-AF65-F5344CB8AC3E}">
        <p14:creationId xmlns:p14="http://schemas.microsoft.com/office/powerpoint/2010/main" val="71049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0069D1-419D-DF54-3B39-496543146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95E325D-A35E-95AC-BC7F-133ADE2F5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527" y="1851327"/>
            <a:ext cx="5364945" cy="4023709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14C1AA-05BE-B6D3-5CB7-9F71397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AA8032BC-8DD7-4082-F737-80F3BB296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3766"/>
            <a:ext cx="1124652" cy="13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1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143000"/>
          </a:xfrm>
        </p:spPr>
        <p:txBody>
          <a:bodyPr/>
          <a:lstStyle/>
          <a:p>
            <a:pPr algn="l"/>
            <a:r>
              <a:rPr lang="nb-NO" b="1" dirty="0"/>
              <a:t>Godt læringsmiljø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10" name="TekstSylinder 9"/>
          <p:cNvSpPr txBox="1"/>
          <p:nvPr/>
        </p:nvSpPr>
        <p:spPr>
          <a:xfrm>
            <a:off x="971600" y="1772816"/>
            <a:ext cx="81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400" dirty="0"/>
          </a:p>
          <a:p>
            <a:endParaRPr lang="nb-NO" sz="2400" dirty="0"/>
          </a:p>
          <a:p>
            <a:endParaRPr lang="nb-NO" sz="2400" dirty="0"/>
          </a:p>
          <a:p>
            <a:r>
              <a:rPr lang="nb-NO" sz="2400" dirty="0"/>
              <a:t>"Det krever en hel landsby for å oppdra et barn"</a:t>
            </a:r>
          </a:p>
          <a:p>
            <a:r>
              <a:rPr lang="nb-NO" sz="1200" dirty="0"/>
              <a:t>(Afrikansk ordtak)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3567B83-7EDE-AA38-5437-BAD6B300C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074" y="3933056"/>
            <a:ext cx="2756925" cy="20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17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143000"/>
          </a:xfrm>
        </p:spPr>
        <p:txBody>
          <a:bodyPr>
            <a:normAutofit/>
          </a:bodyPr>
          <a:lstStyle/>
          <a:p>
            <a:pPr algn="l"/>
            <a:r>
              <a:rPr lang="nb-NO" b="1" dirty="0"/>
              <a:t>Elevstøtte 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10" name="TekstSylinder 9"/>
          <p:cNvSpPr txBox="1"/>
          <p:nvPr/>
        </p:nvSpPr>
        <p:spPr>
          <a:xfrm>
            <a:off x="971600" y="1772816"/>
            <a:ext cx="8172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4 rådgivere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2 minoritetsrådgivere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4 miljøarbeidere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1 bibliotekar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1 helsesykepleier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1 psykolog (1 dag pr. uke)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1 fysioterapeut (1/2 dag pr. uke)</a:t>
            </a:r>
          </a:p>
          <a:p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endParaRPr lang="nb-NO" sz="2000" dirty="0"/>
          </a:p>
          <a:p>
            <a:endParaRPr lang="nb-NO" sz="2000" dirty="0"/>
          </a:p>
          <a:p>
            <a:endParaRPr lang="nb-NO" sz="1200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908721"/>
            <a:ext cx="2880320" cy="187220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9BC87A1-9CAE-42B3-8874-06DB1B109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651" y="889173"/>
            <a:ext cx="3267837" cy="253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95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C24091-6CBB-4025-AC53-9C2BE18C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C98AE09-67DF-43AE-8E4E-386086339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85216"/>
            <a:ext cx="2834314" cy="1499616"/>
          </a:xfrm>
        </p:spPr>
        <p:txBody>
          <a:bodyPr>
            <a:normAutofit/>
          </a:bodyPr>
          <a:lstStyle/>
          <a:p>
            <a:r>
              <a:rPr lang="nb-NO" sz="3700">
                <a:solidFill>
                  <a:srgbClr val="FFFFFF"/>
                </a:solidFill>
              </a:rPr>
              <a:t>         </a:t>
            </a:r>
            <a:r>
              <a:rPr lang="nb-NO" sz="3700" b="1">
                <a:solidFill>
                  <a:srgbClr val="FFFFFF"/>
                </a:solidFill>
              </a:rPr>
              <a:t>3 regler – vårt mantra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E6E307-F753-4D8B-8C37-73D4208D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F170A013-1888-466C-9928-5FABB3BFB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286000"/>
            <a:ext cx="2843784" cy="3931920"/>
          </a:xfrm>
        </p:spPr>
        <p:txBody>
          <a:bodyPr>
            <a:normAutofit lnSpcReduction="10000"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FFFFFF"/>
                </a:solidFill>
              </a:rPr>
              <a:t> </a:t>
            </a:r>
            <a:r>
              <a:rPr lang="nb-NO" sz="1600" b="1" dirty="0">
                <a:solidFill>
                  <a:srgbClr val="FFFFFF"/>
                </a:solidFill>
              </a:rPr>
              <a:t>Kom på skolen</a:t>
            </a:r>
            <a:r>
              <a:rPr lang="nb-NO" sz="1600" u="none" strike="noStrike" dirty="0">
                <a:solidFill>
                  <a:srgbClr val="FFFFFF"/>
                </a:solidFill>
                <a:latin typeface="Calibri" panose="020F0502020204030204" pitchFamily="34" charset="0"/>
              </a:rPr>
              <a:t>: Læring skjer på skolen sammen med lærer og klassekamerater</a:t>
            </a:r>
            <a:endParaRPr lang="nb-NO" sz="1600" b="0" i="0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b-NO" sz="16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nb-NO" sz="16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Delta i timene</a:t>
            </a:r>
            <a:r>
              <a:rPr lang="nb-NO" sz="16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: Læring skjer når du er aktiv faglig, samarbeider med de andre elevene, jobber selv og stiller spørsmål</a:t>
            </a:r>
            <a:r>
              <a:rPr lang="nb-NO" sz="16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b-NO" sz="16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lang="nb-NO" sz="16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Ha med utstyr</a:t>
            </a:r>
            <a:r>
              <a:rPr lang="nb-NO" sz="1600" u="none" strike="noStrike" dirty="0">
                <a:solidFill>
                  <a:srgbClr val="FFFFFF"/>
                </a:solidFill>
                <a:latin typeface="Calibri" panose="020F0502020204030204" pitchFamily="34" charset="0"/>
              </a:rPr>
              <a:t>: Læring skjer når du har med deg det som trengs til timen, </a:t>
            </a:r>
            <a:r>
              <a:rPr lang="nb-NO" sz="1600" dirty="0">
                <a:solidFill>
                  <a:srgbClr val="FFFFFF"/>
                </a:solidFill>
                <a:latin typeface="Calibri" panose="020F0502020204030204" pitchFamily="34" charset="0"/>
              </a:rPr>
              <a:t>for eksempel kalkulator eller gymtøy</a:t>
            </a:r>
            <a:endParaRPr lang="nb-NO" sz="1600" b="0" i="0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nb-NO" sz="16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nb-NO" sz="16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6DA146A-DCB9-495D-9C5C-D1060BB9F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120" y="734814"/>
            <a:ext cx="2848683" cy="28486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E9FADF3-BB8C-41A4-A9EC-718FFD023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7511" y="321732"/>
            <a:ext cx="1715190" cy="271703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058424-DB47-4DAF-9535-3AA665F49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0118" y="4157448"/>
            <a:ext cx="2848684" cy="230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EF459C0-DA43-448E-8BBC-E19AF2579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510" y="3840461"/>
            <a:ext cx="1715190" cy="2011871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6630967-D937-B6DE-A227-EB000D09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</a:p>
        </p:txBody>
      </p:sp>
    </p:spTree>
    <p:extLst>
      <p:ext uri="{BB962C8B-B14F-4D97-AF65-F5344CB8AC3E}">
        <p14:creationId xmlns:p14="http://schemas.microsoft.com/office/powerpoint/2010/main" val="2470803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>
          <a:xfrm>
            <a:off x="330200" y="274638"/>
            <a:ext cx="7551738" cy="696912"/>
          </a:xfrm>
        </p:spPr>
        <p:txBody>
          <a:bodyPr>
            <a:normAutofit fontScale="90000"/>
          </a:bodyPr>
          <a:lstStyle/>
          <a:p>
            <a:pPr algn="ctr"/>
            <a:r>
              <a:rPr lang="nb-NO" altLang="nb-NO" b="1">
                <a:latin typeface="Helvetica Neue Light" charset="0"/>
              </a:rPr>
              <a:t>Regler om fravær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altLang="nb-NO">
                <a:latin typeface="Helvetica Neue Light" charset="0"/>
              </a:rPr>
              <a:t>3 "regimer"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altLang="nb-NO">
              <a:latin typeface="Helvetica Neue Light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altLang="nb-NO">
              <a:latin typeface="Helvetica Neue Light" charset="0"/>
            </a:endParaRPr>
          </a:p>
        </p:txBody>
      </p:sp>
      <p:sp>
        <p:nvSpPr>
          <p:cNvPr id="18436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>
                <a:solidFill>
                  <a:srgbClr val="898989"/>
                </a:solidFill>
              </a:rPr>
              <a:t>Informasjonsmøte for foresatte 31.08.22</a:t>
            </a:r>
          </a:p>
        </p:txBody>
      </p:sp>
      <p:graphicFrame>
        <p:nvGraphicFramePr>
          <p:cNvPr id="6" name="Tabell 5"/>
          <p:cNvGraphicFramePr>
            <a:graphicFrameLocks noGrp="1"/>
          </p:cNvGraphicFramePr>
          <p:nvPr/>
        </p:nvGraphicFramePr>
        <p:xfrm>
          <a:off x="884238" y="2362200"/>
          <a:ext cx="6735762" cy="2955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892">
                  <a:extLst>
                    <a:ext uri="{9D8B030D-6E8A-4147-A177-3AD203B41FA5}">
                      <a16:colId xmlns:a16="http://schemas.microsoft.com/office/drawing/2014/main" val="4190728057"/>
                    </a:ext>
                  </a:extLst>
                </a:gridCol>
                <a:gridCol w="2270653">
                  <a:extLst>
                    <a:ext uri="{9D8B030D-6E8A-4147-A177-3AD203B41FA5}">
                      <a16:colId xmlns:a16="http://schemas.microsoft.com/office/drawing/2014/main" val="3621003382"/>
                    </a:ext>
                  </a:extLst>
                </a:gridCol>
                <a:gridCol w="2179217">
                  <a:extLst>
                    <a:ext uri="{9D8B030D-6E8A-4147-A177-3AD203B41FA5}">
                      <a16:colId xmlns:a16="http://schemas.microsoft.com/office/drawing/2014/main" val="3572526511"/>
                    </a:ext>
                  </a:extLst>
                </a:gridCol>
              </a:tblGrid>
              <a:tr h="2955925">
                <a:tc>
                  <a:txBody>
                    <a:bodyPr/>
                    <a:lstStyle/>
                    <a:p>
                      <a:r>
                        <a:rPr lang="nb-NO" sz="2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  <a:p>
                      <a:endParaRPr lang="nb-NO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b-NO" sz="2000" dirty="0">
                          <a:solidFill>
                            <a:schemeClr val="tx1"/>
                          </a:solidFill>
                        </a:rPr>
                        <a:t>Fraværsgrense</a:t>
                      </a:r>
                      <a:r>
                        <a:rPr lang="nb-NO" sz="2000" baseline="0" dirty="0">
                          <a:solidFill>
                            <a:schemeClr val="tx1"/>
                          </a:solidFill>
                        </a:rPr>
                        <a:t> enkelttimer i fag </a:t>
                      </a:r>
                    </a:p>
                    <a:p>
                      <a:r>
                        <a:rPr lang="nb-NO" sz="2000" baseline="0" dirty="0">
                          <a:solidFill>
                            <a:schemeClr val="tx1"/>
                          </a:solidFill>
                        </a:rPr>
                        <a:t>10 %</a:t>
                      </a:r>
                      <a:endParaRPr lang="nb-NO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r>
                        <a:rPr lang="nb-NO" sz="20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  <a:p>
                      <a:endParaRPr lang="nb-NO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b-NO" sz="2000" dirty="0">
                          <a:solidFill>
                            <a:schemeClr val="tx1"/>
                          </a:solidFill>
                        </a:rPr>
                        <a:t>Fravær og lærers vurderingsgrunnlag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r>
                        <a:rPr lang="nb-NO" sz="20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  <a:p>
                      <a:endParaRPr lang="nb-NO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b-NO" sz="2000" dirty="0">
                          <a:solidFill>
                            <a:schemeClr val="tx1"/>
                          </a:solidFill>
                        </a:rPr>
                        <a:t>10 dager fravær som kan trekkes fra på vitnemålet</a:t>
                      </a:r>
                    </a:p>
                  </a:txBody>
                  <a:tcPr marL="91436" marR="91436" marT="45710" marB="45710"/>
                </a:tc>
                <a:extLst>
                  <a:ext uri="{0D108BD9-81ED-4DB2-BD59-A6C34878D82A}">
                    <a16:rowId xmlns:a16="http://schemas.microsoft.com/office/drawing/2014/main" val="324880531"/>
                  </a:ext>
                </a:extLst>
              </a:tr>
            </a:tbl>
          </a:graphicData>
        </a:graphic>
      </p:graphicFrame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09" y="231215"/>
            <a:ext cx="1127858" cy="13229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143000"/>
          </a:xfrm>
        </p:spPr>
        <p:txBody>
          <a:bodyPr>
            <a:normAutofit/>
          </a:bodyPr>
          <a:lstStyle/>
          <a:p>
            <a:pPr algn="l"/>
            <a:r>
              <a:rPr lang="nb-NO" b="1" dirty="0"/>
              <a:t>A Fraværsgrense på 10 % i fag 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846938" y="1765648"/>
            <a:ext cx="725345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0C444"/>
              </a:buClr>
              <a:buFont typeface="Arial" panose="020B0604020202020204" pitchFamily="34" charset="0"/>
              <a:buChar char="•"/>
              <a:defRPr/>
            </a:pPr>
            <a:r>
              <a:rPr lang="nb-NO" altLang="nb-NO" sz="2000" dirty="0">
                <a:solidFill>
                  <a:prstClr val="black"/>
                </a:solidFill>
                <a:ea typeface="MS PGothic" pitchFamily="34" charset="-128"/>
              </a:rPr>
              <a:t>Elever i videregående skole skal møte opp og delta aktivt i opplæringen</a:t>
            </a:r>
          </a:p>
          <a:p>
            <a:pPr marL="342900" lvl="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0C444"/>
              </a:buClr>
              <a:buFont typeface="Arial" panose="020B0604020202020204" pitchFamily="34" charset="0"/>
              <a:buChar char="•"/>
              <a:defRPr/>
            </a:pPr>
            <a:r>
              <a:rPr lang="nb-NO" altLang="nb-NO" sz="2000" dirty="0">
                <a:solidFill>
                  <a:prstClr val="black"/>
                </a:solidFill>
                <a:ea typeface="MS PGothic" pitchFamily="34" charset="-128"/>
              </a:rPr>
              <a:t>Hvis en elev har mer enn 10 prosent udokumentert fravær i et fag, vil eleven som hovedregel ikke ha rett til å få halvårsvurdering med karakter eller standpunkt i faget. </a:t>
            </a:r>
          </a:p>
          <a:p>
            <a:pPr marL="342900" lvl="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0C444"/>
              </a:buClr>
              <a:buFont typeface="Arial" panose="020B0604020202020204" pitchFamily="34" charset="0"/>
              <a:buChar char="•"/>
              <a:defRPr/>
            </a:pPr>
            <a:r>
              <a:rPr lang="nb-NO" altLang="nb-NO" sz="2000" dirty="0">
                <a:solidFill>
                  <a:prstClr val="black"/>
                </a:solidFill>
                <a:ea typeface="MS PGothic" pitchFamily="34" charset="-128"/>
              </a:rPr>
              <a:t>Kommer eleven mer enn 15 minutter for sent får eleven fravær for hele timen, men kan delta. 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Informasjonsmøte for foresatte 31.08.22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14332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5EF1F6EB06574495651FB7FFD01771" ma:contentTypeVersion="" ma:contentTypeDescription="Opprett et nytt dokument." ma:contentTypeScope="" ma:versionID="7e5cb75f982631c7d2f931ecf8d03d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3aacc07521eae8e7ff6eb94b55b948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C002DC-AB6B-41D7-AB7D-C67C3892A0C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F486391-2185-4C59-B38A-58F8E80BA0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39DA738-18EF-4952-B193-BCFFD04D8B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993</Words>
  <Application>Microsoft Office PowerPoint</Application>
  <PresentationFormat>Skjermfremvisning (4:3)</PresentationFormat>
  <Paragraphs>159</Paragraphs>
  <Slides>21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7" baseType="lpstr">
      <vt:lpstr>Arial</vt:lpstr>
      <vt:lpstr>Calibri</vt:lpstr>
      <vt:lpstr>Courier New</vt:lpstr>
      <vt:lpstr>Helvetica Neue Light</vt:lpstr>
      <vt:lpstr>Oslo Sans</vt:lpstr>
      <vt:lpstr>Office-tema</vt:lpstr>
      <vt:lpstr>Hersleb videregående skole </vt:lpstr>
      <vt:lpstr>Skolens opplæringstilbud</vt:lpstr>
      <vt:lpstr>Ledergruppen</vt:lpstr>
      <vt:lpstr>PowerPoint-presentasjon</vt:lpstr>
      <vt:lpstr>Godt læringsmiljø</vt:lpstr>
      <vt:lpstr>Elevstøtte </vt:lpstr>
      <vt:lpstr>         3 regler – vårt mantra</vt:lpstr>
      <vt:lpstr>Regler om fravær</vt:lpstr>
      <vt:lpstr>A Fraværsgrense på 10 % i fag </vt:lpstr>
      <vt:lpstr>Fravær som ikke teller med</vt:lpstr>
      <vt:lpstr>Gyldig dokumentasjon</vt:lpstr>
      <vt:lpstr>Varsling</vt:lpstr>
      <vt:lpstr> B Fravær og faglærers vurderingsgrunnlag </vt:lpstr>
      <vt:lpstr>      C Fritak for fraværsføring</vt:lpstr>
      <vt:lpstr>Læring skjer på skolen</vt:lpstr>
      <vt:lpstr>Skolene skal ha nulltoleranse mot krenkelser, jf. oppll. § 9 A-3.  </vt:lpstr>
      <vt:lpstr>  Elevene på H20 skal oppleve</vt:lpstr>
      <vt:lpstr>Skolemelding</vt:lpstr>
      <vt:lpstr>VIS (Visma in school)</vt:lpstr>
      <vt:lpstr>Følg med</vt:lpstr>
      <vt:lpstr>Velkommen til samarbeid</vt:lpstr>
    </vt:vector>
  </TitlesOfParts>
  <Company>Utdanningsetaten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Hersleb vgs</dc:title>
  <dc:creator>Anja Teig</dc:creator>
  <cp:lastModifiedBy>Marianne Stavrum</cp:lastModifiedBy>
  <cp:revision>132</cp:revision>
  <cp:lastPrinted>2018-08-23T10:13:28Z</cp:lastPrinted>
  <dcterms:created xsi:type="dcterms:W3CDTF">2014-08-23T20:22:23Z</dcterms:created>
  <dcterms:modified xsi:type="dcterms:W3CDTF">2022-09-07T09:33:04Z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0x010100B65EF1F6EB06574495651FB7FFD01771</vt:lpwstr>
  </property>
  <property fmtid="{D5CDD505-2E9C-101B-9397-08002B2CF9AE}" pid="3" name="Order">
    <vt:r8>785200</vt:r8>
  </property>
</Properties>
</file>