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  <p:sldMasterId id="2147483909" r:id="rId5"/>
    <p:sldMasterId id="2147483941" r:id="rId6"/>
  </p:sldMasterIdLst>
  <p:notesMasterIdLst>
    <p:notesMasterId r:id="rId24"/>
  </p:notesMasterIdLst>
  <p:sldIdLst>
    <p:sldId id="978" r:id="rId7"/>
    <p:sldId id="979" r:id="rId8"/>
    <p:sldId id="982" r:id="rId9"/>
    <p:sldId id="981" r:id="rId10"/>
    <p:sldId id="984" r:id="rId11"/>
    <p:sldId id="985" r:id="rId12"/>
    <p:sldId id="986" r:id="rId13"/>
    <p:sldId id="467" r:id="rId14"/>
    <p:sldId id="471" r:id="rId15"/>
    <p:sldId id="469" r:id="rId16"/>
    <p:sldId id="472" r:id="rId17"/>
    <p:sldId id="689" r:id="rId18"/>
    <p:sldId id="671" r:id="rId19"/>
    <p:sldId id="988" r:id="rId20"/>
    <p:sldId id="983" r:id="rId21"/>
    <p:sldId id="960" r:id="rId22"/>
    <p:sldId id="980" r:id="rId23"/>
  </p:sldIdLst>
  <p:sldSz cx="12192000" cy="6858000"/>
  <p:notesSz cx="6797675" cy="9926638"/>
  <p:embeddedFontLst>
    <p:embeddedFont>
      <p:font typeface="Oslo Sans" panose="020B0604020202020204" charset="0"/>
      <p:regular r:id="rId25"/>
      <p:bold r:id="rId26"/>
      <p:italic r:id="rId27"/>
      <p:boldItalic r:id="rId28"/>
    </p:embeddedFont>
    <p:embeddedFont>
      <p:font typeface="Oslo Sans Light" panose="020B0604020202020204" charset="0"/>
      <p:regular r:id="rId29"/>
      <p:italic r:id="rId30"/>
    </p:embeddedFont>
    <p:embeddedFont>
      <p:font typeface="Oslo Sans Office" panose="020B0604020202020204" charset="0"/>
      <p:regular r:id="rId31"/>
      <p:bold r:id="rId32"/>
      <p:italic r:id="rId33"/>
      <p:boldItalic r:id="rId34"/>
    </p:embeddedFont>
    <p:embeddedFont>
      <p:font typeface="Oslo Sans Office Normal" panose="020B0604020202020204" charset="0"/>
      <p:regular r:id="rId35"/>
      <p:bold r:id="rId36"/>
      <p:italic r:id="rId37"/>
      <p:boldItalic r:id="rId3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978"/>
            <p14:sldId id="979"/>
            <p14:sldId id="982"/>
            <p14:sldId id="981"/>
            <p14:sldId id="984"/>
            <p14:sldId id="985"/>
            <p14:sldId id="986"/>
            <p14:sldId id="467"/>
            <p14:sldId id="471"/>
            <p14:sldId id="469"/>
            <p14:sldId id="472"/>
            <p14:sldId id="689"/>
            <p14:sldId id="671"/>
            <p14:sldId id="988"/>
            <p14:sldId id="983"/>
            <p14:sldId id="960"/>
            <p14:sldId id="98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ål Georg" initials="PG" lastIdx="1" clrIdx="0">
    <p:extLst>
      <p:ext uri="{19B8F6BF-5375-455C-9EA6-DF929625EA0E}">
        <p15:presenceInfo xmlns:p15="http://schemas.microsoft.com/office/powerpoint/2012/main" userId="Pål Geo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5FF"/>
    <a:srgbClr val="6FE9FF"/>
    <a:srgbClr val="2A2859"/>
    <a:srgbClr val="4EF8B6"/>
    <a:srgbClr val="D0BFAE"/>
    <a:srgbClr val="C7F6C9"/>
    <a:srgbClr val="FF8274"/>
    <a:srgbClr val="FFDC7B"/>
    <a:srgbClr val="FED879"/>
    <a:srgbClr val="B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27.04.2026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Utarbeides i fellesskap – uniformering – likhet - rettferdighet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89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89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7"/>
          <a:stretch/>
        </p:blipFill>
        <p:spPr>
          <a:xfrm>
            <a:off x="-4800" y="0"/>
            <a:ext cx="12193558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1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118247"/>
            <a:ext cx="9149563" cy="193095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0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1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rgbClr val="2A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497" y="751359"/>
            <a:ext cx="939748" cy="4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elever i arbe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1"/>
          </a:xfrm>
          <a:prstGeom prst="rect">
            <a:avLst/>
          </a:prstGeom>
          <a:solidFill>
            <a:srgbClr val="FF8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_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751" y="0"/>
            <a:ext cx="12218955" cy="68597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94799" y="1602007"/>
            <a:ext cx="10347928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94798" y="2592324"/>
            <a:ext cx="10352647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05" y="5813581"/>
            <a:ext cx="12230705" cy="1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b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mar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fj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skolebyg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" y="-6953"/>
            <a:ext cx="12193625" cy="694465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149758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ungdomskoleele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8941" y="5308742"/>
            <a:ext cx="4756196" cy="1578820"/>
          </a:xfrm>
          <a:prstGeom prst="rect">
            <a:avLst/>
          </a:prstGeom>
          <a:solidFill>
            <a:srgbClr val="FFD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97808"/>
            <a:ext cx="5073650" cy="2663015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32754"/>
            <a:ext cx="5073650" cy="2628070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b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mar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fj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09456"/>
            <a:ext cx="5073650" cy="2656131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de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27.04.2026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8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8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8" r:id="rId2"/>
    <p:sldLayoutId id="2147483862" r:id="rId3"/>
    <p:sldLayoutId id="2147483867" r:id="rId4"/>
    <p:sldLayoutId id="2147483863" r:id="rId5"/>
    <p:sldLayoutId id="2147483787" r:id="rId6"/>
    <p:sldLayoutId id="2147483786" r:id="rId7"/>
    <p:sldLayoutId id="2147483705" r:id="rId8"/>
    <p:sldLayoutId id="2147483706" r:id="rId9"/>
    <p:sldLayoutId id="2147483712" r:id="rId10"/>
    <p:sldLayoutId id="2147483711" r:id="rId11"/>
    <p:sldLayoutId id="2147483840" r:id="rId12"/>
    <p:sldLayoutId id="2147483866" r:id="rId13"/>
    <p:sldLayoutId id="2147483850" r:id="rId14"/>
    <p:sldLayoutId id="2147483849" r:id="rId15"/>
    <p:sldLayoutId id="2147483844" r:id="rId16"/>
    <p:sldLayoutId id="2147483845" r:id="rId17"/>
    <p:sldLayoutId id="2147483846" r:id="rId18"/>
    <p:sldLayoutId id="2147483740" r:id="rId19"/>
    <p:sldLayoutId id="2147483741" r:id="rId20"/>
    <p:sldLayoutId id="2147483860" r:id="rId21"/>
    <p:sldLayoutId id="2147483742" r:id="rId22"/>
    <p:sldLayoutId id="2147483743" r:id="rId23"/>
    <p:sldLayoutId id="2147483864" r:id="rId24"/>
    <p:sldLayoutId id="2147483865" r:id="rId25"/>
    <p:sldLayoutId id="2147483754" r:id="rId26"/>
    <p:sldLayoutId id="2147483833" r:id="rId27"/>
    <p:sldLayoutId id="2147483756" r:id="rId28"/>
    <p:sldLayoutId id="2147483834" r:id="rId29"/>
    <p:sldLayoutId id="2147483755" r:id="rId30"/>
    <p:sldLayoutId id="2147483835" r:id="rId31"/>
    <p:sldLayoutId id="2147483757" r:id="rId32"/>
    <p:sldLayoutId id="2147483836" r:id="rId33"/>
    <p:sldLayoutId id="2147483871" r:id="rId3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7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  <p:sldLayoutId id="2147483932" r:id="rId23"/>
    <p:sldLayoutId id="2147483933" r:id="rId24"/>
    <p:sldLayoutId id="2147483934" r:id="rId25"/>
    <p:sldLayoutId id="2147483935" r:id="rId26"/>
    <p:sldLayoutId id="2147483936" r:id="rId27"/>
    <p:sldLayoutId id="2147483937" r:id="rId28"/>
    <p:sldLayoutId id="2147483938" r:id="rId29"/>
    <p:sldLayoutId id="2147483939" r:id="rId30"/>
    <p:sldLayoutId id="2147483940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  <p:sldLayoutId id="2147483965" r:id="rId24"/>
    <p:sldLayoutId id="2147483966" r:id="rId25"/>
    <p:sldLayoutId id="2147483967" r:id="rId26"/>
    <p:sldLayoutId id="2147483968" r:id="rId27"/>
    <p:sldLayoutId id="2147483969" r:id="rId28"/>
    <p:sldLayoutId id="2147483970" r:id="rId29"/>
    <p:sldLayoutId id="2147483971" r:id="rId30"/>
    <p:sldLayoutId id="2147483972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ndidat.udir.n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ri.no/tjenester/hjelpemiddelordningen-til-skriftlig-eksamen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okeresultat.udir.no/eksamensoppgaver.html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B862DF-2601-BAB4-2B6F-0CE698D7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>
                <a:ea typeface="+mn-lt"/>
                <a:cs typeface="+mn-lt"/>
              </a:rPr>
              <a:t>EKSAMEN VÅR 2026</a:t>
            </a: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27851A-8D29-BD51-0B4D-CD2BC4565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indent="-215900"/>
            <a:endParaRPr lang="nb-NO"/>
          </a:p>
          <a:p>
            <a:pPr marL="215900" indent="-215900"/>
            <a:endParaRPr lang="nb-NO"/>
          </a:p>
          <a:p>
            <a:pPr marL="215900" indent="-215900"/>
            <a:endParaRPr lang="nb-NO"/>
          </a:p>
          <a:p>
            <a:pPr marL="215900" indent="-215900"/>
            <a:endParaRPr lang="nb-NO"/>
          </a:p>
          <a:p>
            <a:pPr marL="0" indent="0">
              <a:buNone/>
            </a:pPr>
            <a:r>
              <a:rPr lang="nb-NO" sz="5400">
                <a:ea typeface="+mn-lt"/>
                <a:cs typeface="+mn-lt"/>
              </a:rPr>
              <a:t>       </a:t>
            </a:r>
          </a:p>
          <a:p>
            <a:pPr marL="215900" indent="-215900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1015D6-E2C8-6F37-5DFD-EE03A0B1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5504452-8F2A-F89D-075F-61A572C1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F433B8B-4303-4DCD-EB6B-4BF65164E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Hersleb </a:t>
            </a:r>
            <a:r>
              <a:rPr lang="nb-NO" err="1"/>
              <a:t>vgs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86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540451"/>
          </a:xfrm>
        </p:spPr>
        <p:txBody>
          <a:bodyPr/>
          <a:lstStyle/>
          <a:p>
            <a:r>
              <a:rPr lang="nb-NO"/>
              <a:t>Rollefordeling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558834"/>
            <a:ext cx="10869657" cy="4533991"/>
          </a:xfrm>
        </p:spPr>
        <p:txBody>
          <a:bodyPr/>
          <a:lstStyle/>
          <a:p>
            <a:r>
              <a:rPr lang="nb-NO">
                <a:solidFill>
                  <a:srgbClr val="0070C0"/>
                </a:solidFill>
              </a:rPr>
              <a:t>Faglærers/eksaminators rolle:</a:t>
            </a:r>
          </a:p>
          <a:p>
            <a:pPr lvl="2"/>
            <a:r>
              <a:rPr lang="nb-NO" sz="1800"/>
              <a:t>Forberede elevene</a:t>
            </a:r>
          </a:p>
          <a:p>
            <a:pPr lvl="2"/>
            <a:r>
              <a:rPr lang="nb-NO" sz="1800"/>
              <a:t>Veilede elevene i </a:t>
            </a:r>
            <a:r>
              <a:rPr lang="nb-NO" sz="1800" err="1"/>
              <a:t>forberedelsesdelen</a:t>
            </a:r>
            <a:r>
              <a:rPr lang="nb-NO" sz="1800"/>
              <a:t> </a:t>
            </a:r>
          </a:p>
          <a:p>
            <a:pPr lvl="2"/>
            <a:r>
              <a:rPr lang="nb-NO" sz="1800"/>
              <a:t>Være eksaminator – observere, lede ev. fagsamtale og </a:t>
            </a:r>
            <a:br>
              <a:rPr lang="nb-NO" sz="1800"/>
            </a:br>
            <a:r>
              <a:rPr lang="nb-NO" sz="1800"/>
              <a:t>vurdere sammen med ekstern sensor</a:t>
            </a:r>
          </a:p>
          <a:p>
            <a:pPr lvl="2"/>
            <a:endParaRPr lang="nb-NO" sz="1800"/>
          </a:p>
          <a:p>
            <a:r>
              <a:rPr lang="nb-NO">
                <a:solidFill>
                  <a:srgbClr val="0070C0"/>
                </a:solidFill>
              </a:rPr>
              <a:t>Ekstern sensors rolle:</a:t>
            </a:r>
          </a:p>
          <a:p>
            <a:pPr lvl="2"/>
            <a:r>
              <a:rPr lang="nb-NO" sz="1800"/>
              <a:t>Passe tiden, observere og ta notater under eksamen</a:t>
            </a:r>
          </a:p>
          <a:p>
            <a:pPr lvl="2"/>
            <a:r>
              <a:rPr lang="nb-NO" sz="1800"/>
              <a:t>Kan være med i fagsamtalen / stille utdypende spørsmål</a:t>
            </a:r>
          </a:p>
          <a:p>
            <a:pPr lvl="2"/>
            <a:r>
              <a:rPr lang="nb-NO" sz="1800"/>
              <a:t>Vurdere sammen med intern sensor</a:t>
            </a:r>
          </a:p>
          <a:p>
            <a:pPr lvl="2"/>
            <a:r>
              <a:rPr lang="nb-NO" sz="1800"/>
              <a:t>Gi tilbakemelding / gjøre resultatet kjent for eleven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005" y="2330381"/>
            <a:ext cx="3587931" cy="34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0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8ECD6F-F7D0-81BB-C0DA-57836C06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2"/>
            <a:ext cx="4991100" cy="661124"/>
          </a:xfrm>
        </p:spPr>
        <p:txBody>
          <a:bodyPr/>
          <a:lstStyle/>
          <a:p>
            <a:r>
              <a:rPr lang="nb-NO"/>
              <a:t>Gjennomføring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F7643B8-97C1-36F4-AA6A-B0F332E3D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275" y="1803400"/>
            <a:ext cx="8016875" cy="393967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b="0" i="0">
                <a:solidFill>
                  <a:srgbClr val="040C28"/>
                </a:solidFill>
                <a:effectLst/>
                <a:latin typeface="Google Sans"/>
              </a:rPr>
              <a:t>Formålet med eksamen</a:t>
            </a:r>
          </a:p>
          <a:p>
            <a:r>
              <a:rPr lang="nb-NO" b="0" i="0">
                <a:solidFill>
                  <a:srgbClr val="0070C0"/>
                </a:solidFill>
                <a:effectLst/>
                <a:latin typeface="Google Sans"/>
              </a:rPr>
              <a:t>Kandidaten skal få anledning til å vise sin kompetanse i samsvar med læreplanen ila. 30 min. ( muntlig) eller 45 min. (praktisk-muntlig)</a:t>
            </a:r>
          </a:p>
          <a:p>
            <a:r>
              <a:rPr lang="nb-NO">
                <a:solidFill>
                  <a:srgbClr val="0070C0"/>
                </a:solidFill>
                <a:latin typeface="Google Sans"/>
              </a:rPr>
              <a:t>Sensorene skal lete etter kompetanse eleven har</a:t>
            </a:r>
            <a:endParaRPr lang="nb-NO" b="0" i="0">
              <a:solidFill>
                <a:srgbClr val="0070C0"/>
              </a:solidFill>
              <a:effectLst/>
              <a:latin typeface="Google Sans"/>
            </a:endParaRPr>
          </a:p>
          <a:p>
            <a:r>
              <a:rPr lang="nb-NO">
                <a:solidFill>
                  <a:srgbClr val="0070C0"/>
                </a:solidFill>
                <a:latin typeface="Google Sans"/>
              </a:rPr>
              <a:t>E</a:t>
            </a:r>
            <a:r>
              <a:rPr lang="nb-NO" b="0" i="0">
                <a:solidFill>
                  <a:srgbClr val="0070C0"/>
                </a:solidFill>
                <a:effectLst/>
                <a:latin typeface="Google Sans"/>
              </a:rPr>
              <a:t>ksamenskarakteren skal gi informasjon om kandidatens individuelle kompetanse i faget, slik den ble uttrykt på eksamensdagen</a:t>
            </a:r>
            <a:endParaRPr lang="nb-NO">
              <a:solidFill>
                <a:srgbClr val="0070C0"/>
              </a:solidFill>
              <a:latin typeface="Google Sans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70D9F7-9E0F-CC91-FBDF-86DCD780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9BD94B-2E96-F19B-9B71-7E0A6078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2397" y="5377952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28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9DA0DC-5566-13AD-DDE1-9C313A65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Kandidaten logger seg inn på kandidat.udir.no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FBBFE-3AD1-13A1-8AF6-1805FF2D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08B321-E06F-ABCD-E467-4D982FA5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0917A31-43F9-F850-C5D4-B609A27D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903" y="1355266"/>
            <a:ext cx="8476257" cy="363780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964C993-F69E-1529-33ED-DB7920B984A8}"/>
              </a:ext>
            </a:extLst>
          </p:cNvPr>
          <p:cNvSpPr txBox="1"/>
          <p:nvPr/>
        </p:nvSpPr>
        <p:spPr>
          <a:xfrm>
            <a:off x="694903" y="5232903"/>
            <a:ext cx="1034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Informasjon om skriftlig eksamen i hver fagkode ligger på </a:t>
            </a:r>
            <a:r>
              <a:rPr lang="nb-NO">
                <a:hlinkClick r:id="rId3"/>
              </a:rPr>
              <a:t>kandidat.udir.no</a:t>
            </a:r>
            <a:r>
              <a:rPr lang="nb-NO"/>
              <a:t>, det er denne nettsiden elevene benytter når de logger seg på eksamen</a:t>
            </a:r>
          </a:p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27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BF1E21-301E-507D-9D6A-9B0C5D5A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anchor="t">
            <a:normAutofit/>
          </a:bodyPr>
          <a:lstStyle/>
          <a:p>
            <a:r>
              <a:rPr lang="nb-NO" i="1"/>
              <a:t>"Jeg skal ha eksamen i dag"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DBAB15E-CE18-B740-1558-7C8FCA23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08" y="2032000"/>
            <a:ext cx="4763433" cy="406082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A5F5C30-0174-B9AA-F8B9-5E76746F4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 anchor="t">
            <a:normAutofit/>
          </a:bodyPr>
          <a:lstStyle/>
          <a:p>
            <a:r>
              <a:rPr lang="en-US"/>
              <a:t>Kandidatnummer: </a:t>
            </a:r>
          </a:p>
          <a:p>
            <a:r>
              <a:rPr lang="en-US" err="1"/>
              <a:t>Kandidatpassord</a:t>
            </a:r>
            <a:r>
              <a:rPr lang="en-US"/>
              <a:t>:</a:t>
            </a:r>
          </a:p>
          <a:p>
            <a:r>
              <a:rPr lang="en-US" err="1"/>
              <a:t>Feide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1AD961-7BDA-F710-34E0-39B78FCB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BAA2A6-6599-AB46-DF1F-E227968B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89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26870-5E10-30B7-9F63-9D30777D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JUKS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F536D0-4228-48CD-1255-1BDE8D1150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>
                <a:solidFill>
                  <a:srgbClr val="FF0000"/>
                </a:solidFill>
              </a:rPr>
              <a:t>Dette er ikke tillatt under skriftlig eksamener: </a:t>
            </a:r>
          </a:p>
          <a:p>
            <a:r>
              <a:rPr lang="nb-NO" sz="1600"/>
              <a:t>Bruk av kunstig intelligens som chatbot GPT eller andre hjelpeprogrammer som ikke finnes på listen over tillatte hjelpemidler. Skolen skal ta stikkprøver av noen PC-er når det er skriftlig eksamen. </a:t>
            </a:r>
          </a:p>
          <a:p>
            <a:r>
              <a:rPr lang="nb-NO" sz="1600"/>
              <a:t>Å kommunisere med andre på alle måter digitalt og fysisk</a:t>
            </a:r>
          </a:p>
          <a:p>
            <a:r>
              <a:rPr lang="nb-NO" sz="1600"/>
              <a:t>Å bruke ørepropper, å bruke digitale klokker (skriftlig) . Telefonen skal være avslått å ligge i sekken, som plasseres foran i lokalet. </a:t>
            </a:r>
          </a:p>
          <a:p>
            <a:r>
              <a:rPr lang="nb-NO" sz="1600"/>
              <a:t>Å bruke ikke tillatte IP-adresser (skriftlig)</a:t>
            </a:r>
          </a:p>
          <a:p>
            <a:pPr marL="396000" lvl="2" indent="0">
              <a:buNone/>
            </a:pPr>
            <a:endParaRPr lang="nb-NO"/>
          </a:p>
          <a:p>
            <a:pPr lvl="2"/>
            <a:endParaRPr lang="nb-NO"/>
          </a:p>
          <a:p>
            <a:pPr lvl="2"/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10BBFD3-E6C9-DA38-E919-A491FB87E9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1600"/>
              <a:t>Under FORBEREDELSEN av muntlig, muntlig-praktisk og praktisk eksamen har eleven rett til å bruke alle hjelpemidler.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F71D23C-FA05-EAF3-63F8-A5BD880D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A63811-59DA-C117-5E14-0DDE2A29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1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0B2765-2ED7-3575-0FEC-4C5F681F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835749"/>
          </a:xfrm>
        </p:spPr>
        <p:txBody>
          <a:bodyPr/>
          <a:lstStyle/>
          <a:p>
            <a:pPr algn="ctr"/>
            <a:r>
              <a:rPr lang="nb-NO"/>
              <a:t>HUSK!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0CB3AB-1B30-A828-3B5A-BBC57993C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346200"/>
            <a:ext cx="9509126" cy="4746626"/>
          </a:xfrm>
        </p:spPr>
        <p:txBody>
          <a:bodyPr/>
          <a:lstStyle/>
          <a:p>
            <a:r>
              <a:rPr lang="nb-NO"/>
              <a:t>FØLG MED I TEAMS OG I INSCHOOL</a:t>
            </a:r>
          </a:p>
          <a:p>
            <a:r>
              <a:rPr lang="nb-NO"/>
              <a:t>LEGITIMASJON med bilde</a:t>
            </a:r>
          </a:p>
          <a:p>
            <a:r>
              <a:rPr lang="nb-NO"/>
              <a:t>TILLATTE HJELPEMIDLER</a:t>
            </a:r>
          </a:p>
          <a:p>
            <a:r>
              <a:rPr lang="nb-NO"/>
              <a:t>MØTE OPP PRESIST KL.08.15 PÅ SKRIFTLIG EKSAMEN</a:t>
            </a:r>
          </a:p>
          <a:p>
            <a:r>
              <a:rPr lang="nb-NO"/>
              <a:t>SYKDOM: RING RESEPSJONEN , LEGERKLÆRINGEN SKAL LEVERES PÅ PAPIR I </a:t>
            </a:r>
            <a:r>
              <a:rPr lang="nb-NO" b="1"/>
              <a:t>RESSEPSJONEN</a:t>
            </a:r>
            <a:r>
              <a:rPr lang="nb-NO"/>
              <a:t> INNEN </a:t>
            </a:r>
            <a:r>
              <a:rPr lang="nb-NO" b="1"/>
              <a:t>10 DAGER </a:t>
            </a:r>
            <a:r>
              <a:rPr lang="nb-NO"/>
              <a:t>ETTER SKRIFTLIG EKSAMEN OG INNEN 3 DAGER ETTER MUNTLIG.</a:t>
            </a:r>
          </a:p>
          <a:p>
            <a:r>
              <a:rPr lang="nb-NO"/>
              <a:t>KLAGE PÅ SKRIFTLIG EKSAMENSKARAKTER ETTER SENSUREN i </a:t>
            </a:r>
            <a:r>
              <a:rPr lang="nb-NO" err="1"/>
              <a:t>Inschool</a:t>
            </a:r>
            <a:r>
              <a:rPr lang="nb-NO"/>
              <a:t> og før 10 dager har gått. </a:t>
            </a:r>
          </a:p>
          <a:p>
            <a:r>
              <a:rPr lang="nb-NO"/>
              <a:t>MAT og DRIKKE</a:t>
            </a:r>
          </a:p>
          <a:p>
            <a:r>
              <a:rPr lang="nb-NO"/>
              <a:t> BRUK AV KI (CHATBOT ELLER ANDRE KI-PROGRAMMER) ER IKKE TILLATT UNDER SKRIFTLIG EKSAMEN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892C6F-9548-A87D-0242-B5D4E704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05B7A3-8930-970D-876B-6225A7F4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D39F20-33E4-FC9E-3DBE-E0436251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Nettressurser</a:t>
            </a:r>
            <a:endParaRPr lang="nb-NO" i="1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3CA41C-1E97-BD88-0442-3E895071B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3150763"/>
            <a:ext cx="9149563" cy="3040025"/>
          </a:xfrm>
        </p:spPr>
        <p:txBody>
          <a:bodyPr/>
          <a:lstStyle/>
          <a:p>
            <a:r>
              <a:rPr lang="nb-NO"/>
              <a:t>Elevene skal kunne bruke tillatte nettressurser under skriftlig eksamen:</a:t>
            </a:r>
          </a:p>
          <a:p>
            <a:endParaRPr lang="nb-NO"/>
          </a:p>
          <a:p>
            <a:r>
              <a:rPr lang="nb-NO">
                <a:hlinkClick r:id="rId2"/>
              </a:rPr>
              <a:t>Landssamarbeidet for eksamen – Hjelpemiddelordningen til skriftlig eksamen – </a:t>
            </a:r>
            <a:r>
              <a:rPr lang="nb-NO" err="1">
                <a:hlinkClick r:id="rId2"/>
              </a:rPr>
              <a:t>Novari</a:t>
            </a:r>
            <a:r>
              <a:rPr lang="nb-NO">
                <a:hlinkClick r:id="rId2"/>
              </a:rPr>
              <a:t> IKS</a:t>
            </a:r>
            <a:endParaRPr lang="nb-NO"/>
          </a:p>
          <a:p>
            <a:endParaRPr lang="nb-NO"/>
          </a:p>
          <a:p>
            <a:r>
              <a:rPr lang="nb-NO"/>
              <a:t>Faglærer skal hjelpe elevene med å bli kjent med tillatte nettressurser.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EB6717-BC03-776E-9E61-817725E3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82F482-8346-AEF8-DDC3-9A99E745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16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86772C3-0423-483F-D9BB-4381C4AEE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Hersleb VGS</a:t>
            </a:r>
          </a:p>
        </p:txBody>
      </p:sp>
    </p:spTree>
    <p:extLst>
      <p:ext uri="{BB962C8B-B14F-4D97-AF65-F5344CB8AC3E}">
        <p14:creationId xmlns:p14="http://schemas.microsoft.com/office/powerpoint/2010/main" val="2274647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22875B-B3D0-9B26-5E25-18C173BF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Tidligere eksamensoppgaver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2E29B7-0CEA-45C9-BA28-3A26526C5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5900" indent="-215900"/>
            <a:r>
              <a:rPr lang="nb-NO">
                <a:ea typeface="+mn-lt"/>
                <a:cs typeface="+mn-lt"/>
                <a:hlinkClick r:id="rId2"/>
              </a:rPr>
              <a:t>https://sokeresultat.udir.no/eksamensoppgaver.html</a:t>
            </a:r>
            <a:endParaRPr lang="nb-NO">
              <a:ea typeface="+mn-lt"/>
              <a:cs typeface="+mn-lt"/>
            </a:endParaRPr>
          </a:p>
          <a:p>
            <a:pPr marL="215900" indent="-215900"/>
            <a:endParaRPr lang="nb-NO"/>
          </a:p>
          <a:p>
            <a:pPr marL="215900" indent="-215900"/>
            <a:r>
              <a:rPr lang="nb-NO"/>
              <a:t>Passordet er Eksamen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A44D3D-0749-3A45-9969-C27311328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5599" y="1778000"/>
            <a:ext cx="3651249" cy="21082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008C0A2-284A-95E5-657D-32029376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33E3D0-1A4B-9DD8-D78D-BFB6791B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91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71A86-FAD5-A163-25F6-79144A58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4226903"/>
          </a:xfrm>
        </p:spPr>
        <p:txBody>
          <a:bodyPr/>
          <a:lstStyle/>
          <a:p>
            <a:pPr algn="ctr"/>
            <a:r>
              <a:rPr lang="nb-NO"/>
              <a:t>OFFENTLIGGJØRING AV TREKK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434BCE-B289-84AC-0727-C4D476954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44" y="2032000"/>
            <a:ext cx="9469438" cy="3617366"/>
          </a:xfrm>
        </p:spPr>
        <p:txBody>
          <a:bodyPr/>
          <a:lstStyle/>
          <a:p>
            <a:pPr marL="935990" lvl="4" indent="-179705"/>
            <a:endParaRPr lang="nb-NO"/>
          </a:p>
          <a:p>
            <a:pPr marL="756285" lvl="4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7720F0-F142-8225-9396-C160A972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0AD832-2FDF-C2B1-E5B1-8B9A6836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A50B2B6-58BE-9BB0-FD11-D1E87407FA27}"/>
              </a:ext>
            </a:extLst>
          </p:cNvPr>
          <p:cNvSpPr txBox="1"/>
          <p:nvPr/>
        </p:nvSpPr>
        <p:spPr>
          <a:xfrm>
            <a:off x="950976" y="1933391"/>
            <a:ext cx="89314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0" indent="-215900"/>
            <a:r>
              <a:rPr lang="nb-NO" sz="2000"/>
              <a:t>Offentliggjøring av ALLE eksamener alle trinn (skriftlig, muntlig, praktisk) : 28.04.2026 kl.09.00.</a:t>
            </a:r>
          </a:p>
          <a:p>
            <a:pPr marL="215900" indent="-215900"/>
            <a:endParaRPr lang="nb-NO" sz="2000"/>
          </a:p>
          <a:p>
            <a:pPr marL="215900" indent="-215900"/>
            <a:endParaRPr lang="nb-NO" sz="2000"/>
          </a:p>
          <a:p>
            <a:pPr marL="215900" indent="-215900"/>
            <a:r>
              <a:rPr lang="nb-NO" sz="1400"/>
              <a:t>Karakterene publiseres i </a:t>
            </a:r>
            <a:r>
              <a:rPr lang="nb-NO" sz="1400" err="1"/>
              <a:t>Inschool</a:t>
            </a:r>
            <a:r>
              <a:rPr lang="nb-NO" sz="1400"/>
              <a:t> for hver elev kl.09.00</a:t>
            </a:r>
          </a:p>
          <a:p>
            <a:pPr marL="215900" indent="-215900">
              <a:buChar char="•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35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0B0C2-BDD8-C9EE-5D20-E954C977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EKSAMENSPERIODEN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C8DE8E-D283-3452-AA13-BF75675A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156422"/>
          </a:xfrm>
        </p:spPr>
        <p:txBody>
          <a:bodyPr/>
          <a:lstStyle/>
          <a:p>
            <a:pPr marL="215900" indent="-215900"/>
            <a:r>
              <a:rPr lang="nb-NO"/>
              <a:t>SKRIFTLIG ALLE: 04.05-21.05	(alle datoer for skriftligeksamen på UDIR.NO)</a:t>
            </a:r>
          </a:p>
          <a:p>
            <a:pPr marL="215900" indent="-215900"/>
            <a:r>
              <a:rPr lang="nb-NO"/>
              <a:t>Muntlig og praktisk: 22.05 – mulig dato til 18.06.</a:t>
            </a:r>
          </a:p>
          <a:p>
            <a:pPr marL="215900" indent="-215900"/>
            <a:r>
              <a:rPr lang="nb-NO"/>
              <a:t>I tilfelle sykdom eller feil, kan andre datoer enn det som er publisert gjelde.</a:t>
            </a:r>
          </a:p>
          <a:p>
            <a:pPr marL="215900" indent="-215900">
              <a:buChar char="•"/>
            </a:pPr>
            <a:endParaRPr lang="nb-NO"/>
          </a:p>
          <a:p>
            <a:pPr marL="0" indent="0">
              <a:buNone/>
            </a:pPr>
            <a:r>
              <a:rPr lang="nb-NO"/>
              <a:t>Offentliggjøring av skriftlige karakterer 19.06 kl. 10.00 i </a:t>
            </a:r>
            <a:r>
              <a:rPr lang="nb-NO" err="1"/>
              <a:t>Inschool</a:t>
            </a:r>
            <a:r>
              <a:rPr lang="nb-NO"/>
              <a:t>.</a:t>
            </a:r>
          </a:p>
          <a:p>
            <a:pPr marL="0" indent="0">
              <a:buNone/>
            </a:pPr>
            <a:r>
              <a:rPr lang="nb-NO" sz="1200"/>
              <a:t>(Siste undervisningsdag)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FEE1E2-4BF2-C353-440F-40BF2F83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2D2F46-2328-D59C-F265-EF9632FA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46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9DF20A-9797-3E28-201D-6B498E5D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TREKK 3ST, 3KDA og  3PB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D009F6-E55C-124F-FFED-0C3D6B1D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32209"/>
            <a:ext cx="9469438" cy="4560144"/>
          </a:xfrm>
        </p:spPr>
        <p:txBody>
          <a:bodyPr/>
          <a:lstStyle/>
          <a:p>
            <a:r>
              <a:rPr lang="nb-NO" sz="2400"/>
              <a:t>3ST</a:t>
            </a:r>
            <a:r>
              <a:rPr lang="nb-NO"/>
              <a:t>: 1 obligatorisk skriftlig norsk eksamen + 2 skriftlige eksamener og 1 muntlig (muntlig-praktisk) eksamen</a:t>
            </a:r>
          </a:p>
          <a:p>
            <a:r>
              <a:rPr lang="nb-NO" sz="2400"/>
              <a:t>3PBA og 3PBB</a:t>
            </a:r>
            <a:r>
              <a:rPr lang="nb-NO"/>
              <a:t>: 1 obligatorisk skriftlig norsk eksamen + 1 skriftlig eksamen + 1 muntlig (muntlig-praktisk) eksamen</a:t>
            </a:r>
          </a:p>
          <a:p>
            <a:r>
              <a:rPr lang="nb-NO" sz="2400"/>
              <a:t>3PBC, 3PBD: </a:t>
            </a:r>
            <a:r>
              <a:rPr lang="nb-NO"/>
              <a:t>1 obligatorisk skriftlig norsk eksamen + 2 eksamener</a:t>
            </a:r>
          </a:p>
          <a:p>
            <a:pPr lvl="1"/>
            <a:r>
              <a:rPr lang="nb-NO"/>
              <a:t>1 obligatorisk skriftlig norsk eksamen + 2 skriftlige eks.</a:t>
            </a:r>
          </a:p>
          <a:p>
            <a:pPr lvl="1"/>
            <a:r>
              <a:rPr lang="nb-NO"/>
              <a:t>1 obligatorisk skriftlig norsk eksamen + 1 skriftlig eks. + 1muntlig eks.</a:t>
            </a:r>
          </a:p>
          <a:p>
            <a:pPr lvl="1"/>
            <a:r>
              <a:rPr lang="nb-NO"/>
              <a:t>1 obligatorisk skriftlig norsk eksamen + 2 muntlige eks.</a:t>
            </a:r>
          </a:p>
          <a:p>
            <a:r>
              <a:rPr lang="nb-NO" sz="2800"/>
              <a:t>3KDA: </a:t>
            </a:r>
            <a:r>
              <a:rPr lang="nb-NO"/>
              <a:t>1 obligatorisk skriftlig norsk eksamen + 1 obligatorisk KDA-eksamen (praktisk med forberedelse som starter 48 timer før) + 2 eksamener</a:t>
            </a:r>
          </a:p>
          <a:p>
            <a:pPr marL="0" indent="0">
              <a:buNone/>
            </a:pPr>
            <a:endParaRPr lang="nb-NO"/>
          </a:p>
          <a:p>
            <a:pPr lvl="1"/>
            <a:endParaRPr lang="nb-NO" sz="2400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marL="216000" lvl="1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68417F-DC1E-A58E-53D2-C904A591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F1E75A-3FF6-874D-464F-65C8C099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155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76404F-2C3D-FD8B-3252-20D9BEC7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TREKK HO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D3410A-A786-E5FA-7C45-C09451C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1HO : kan bli trukket i naturfag, 1PY og engelsk </a:t>
            </a:r>
          </a:p>
          <a:p>
            <a:r>
              <a:rPr lang="nb-NO"/>
              <a:t>2HO: 1 obligatorisk praktisk eksamen , kan i tillegg bli trukket i 1 eksamen i norsk ( skriftlig eller muntlig) eller samfunnsfag </a:t>
            </a:r>
          </a:p>
          <a:p>
            <a:r>
              <a:rPr lang="nb-NO"/>
              <a:t>3HO: 1 obligatorisk praktisk eksamen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96AA99-02C8-E2F6-AB05-F8C22EDC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ED83FB8-1778-43CF-4934-7D3A7483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58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484D47-0B30-2F74-2A79-A36C1B3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TREKK 2ST OG 2KDA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2BBEAF-C0AF-8F03-B78D-6ED5BF643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2ST ,2KDA : 1 obligatorisk eksamen (skriftlig, muntlig, praktisk-muntlig eller praktisk)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>
                <a:effectLst/>
                <a:latin typeface="Oslo Sans Offic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PRAKTISK EKSAMEN: Hvis man </a:t>
            </a:r>
            <a:r>
              <a:rPr lang="nb-NO" sz="1800" kern="100">
                <a:latin typeface="Oslo Sans Offic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blir trukket i  praktisk eksamen, skal man møte opp 48 timer før eksamen kl. 09.00 for å trekke oppgave og</a:t>
            </a:r>
            <a:r>
              <a:rPr lang="nb-NO" sz="1800" kern="100">
                <a:effectLst/>
                <a:latin typeface="Oslo Sans Offic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starte med forberedelsen. Forberedelsen varer i to dager. Eleven kan få veiledning i de to dagene i arbeidstid tom 15.45. Verkstedene vil bli åpne til kl. 20.00. </a:t>
            </a:r>
            <a:r>
              <a:rPr lang="nb-NO" sz="1800" kern="100">
                <a:latin typeface="Oslo Sans Offic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En vakt vil sitte i lokalet.  </a:t>
            </a:r>
            <a:r>
              <a:rPr lang="nb-NO" sz="1800" kern="100">
                <a:effectLst/>
                <a:latin typeface="Oslo Sans Offic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Eksamen starter kl. 09.00 for alle og varer inntil 5 timer der fagsamtalen inngår.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b-NO" sz="1800" kern="100">
              <a:effectLst/>
              <a:latin typeface="Oslo Sans Office" panose="020000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62A883-2CD2-EFD2-0C1A-283BE290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247E33-2799-57AF-7E42-566A9A4D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3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A5A71-A0FA-ED72-993D-1045F1C48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33473-D615-0802-D643-4F84232C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TREKK 1ST, 1KDA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C58B61-5F9B-F145-3B98-A1A75BA54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Kan bli trukket i en eksamen (skriftlig, muntlig, muntlig-praktisk, praktisk KDA 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B6A1F3-5A5B-C4AE-4CA2-F5E4DC33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4BD5B8B-AA54-909C-5C29-B48019A0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48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711335-2F30-4295-997C-040F96C6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2963"/>
            <a:ext cx="10801349" cy="550416"/>
          </a:xfrm>
        </p:spPr>
        <p:txBody>
          <a:bodyPr>
            <a:normAutofit fontScale="90000"/>
          </a:bodyPr>
          <a:lstStyle/>
          <a:p>
            <a:r>
              <a:rPr lang="nb-NO"/>
              <a:t>Muntlig, muntlig-praktisk eller praktisk eksamen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F4CDE9-1B3E-4BF0-8644-37264B02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709" y="1126836"/>
            <a:ext cx="4950691" cy="5165516"/>
          </a:xfrm>
        </p:spPr>
        <p:txBody>
          <a:bodyPr/>
          <a:lstStyle/>
          <a:p>
            <a:pPr marL="215900" indent="-215900"/>
            <a:r>
              <a:rPr lang="nb-NO">
                <a:solidFill>
                  <a:srgbClr val="0070C0"/>
                </a:solidFill>
              </a:rPr>
              <a:t>Informasjon til elever (Tid – sted)</a:t>
            </a:r>
          </a:p>
          <a:p>
            <a:pPr marL="575945" lvl="2" indent="-179705"/>
            <a:r>
              <a:rPr lang="nb-NO"/>
              <a:t>Forberedelse og veiledningens omfang</a:t>
            </a:r>
          </a:p>
          <a:p>
            <a:pPr marL="575945" lvl="2" indent="-179705"/>
            <a:r>
              <a:rPr lang="nb-NO"/>
              <a:t>Eksamensramme/organisering av eksamen</a:t>
            </a:r>
          </a:p>
          <a:p>
            <a:pPr marL="575945" lvl="2" indent="-179705"/>
            <a:r>
              <a:rPr lang="nb-NO"/>
              <a:t>Informasjon om gjennomføring av eksamen</a:t>
            </a:r>
          </a:p>
          <a:p>
            <a:pPr marL="575945" lvl="2" indent="-179705"/>
            <a:r>
              <a:rPr lang="nb-NO"/>
              <a:t>Hjelpemidler</a:t>
            </a:r>
          </a:p>
          <a:p>
            <a:pPr marL="215900" indent="-215900"/>
            <a:r>
              <a:rPr lang="nb-NO" err="1">
                <a:solidFill>
                  <a:srgbClr val="0070C0"/>
                </a:solidFill>
              </a:rPr>
              <a:t>Forberedelsesdel</a:t>
            </a:r>
            <a:r>
              <a:rPr lang="nb-NO">
                <a:solidFill>
                  <a:srgbClr val="0070C0"/>
                </a:solidFill>
              </a:rPr>
              <a:t>/eksamensoppgave</a:t>
            </a:r>
          </a:p>
          <a:p>
            <a:pPr marL="575945" lvl="2" indent="-179705"/>
            <a:r>
              <a:rPr lang="nb-NO"/>
              <a:t>Tema/problemstilling (ev. vedlegg)</a:t>
            </a:r>
          </a:p>
          <a:p>
            <a:pPr marL="575945" lvl="2" indent="-179705"/>
            <a:r>
              <a:rPr lang="nb-NO"/>
              <a:t>Case/situasjonsbeskrivelse/arbeidsoppdrag</a:t>
            </a:r>
          </a:p>
          <a:p>
            <a:pPr marL="575945" lvl="2" indent="-179705"/>
            <a:r>
              <a:rPr lang="nb-NO"/>
              <a:t>Vurderingskriterier og kjennetegn på måloppnåelse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>
                <a:solidFill>
                  <a:srgbClr val="0070C0"/>
                </a:solidFill>
              </a:rPr>
              <a:t>Fagrapport : </a:t>
            </a:r>
            <a:r>
              <a:rPr lang="nb-NO" sz="1600"/>
              <a:t>Informasjon om hva eleven har gjennomgått i hele året</a:t>
            </a:r>
          </a:p>
          <a:p>
            <a:pPr marL="0" indent="0">
              <a:buNone/>
            </a:pPr>
            <a:endParaRPr lang="nb-NO" sz="800">
              <a:solidFill>
                <a:srgbClr val="000000"/>
              </a:solidFill>
            </a:endParaRPr>
          </a:p>
          <a:p>
            <a:pPr marL="215900" indent="-215900"/>
            <a:endParaRPr lang="nb-NO" sz="80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b-NO" sz="1400">
              <a:solidFill>
                <a:srgbClr val="000000"/>
              </a:solidFill>
            </a:endParaRPr>
          </a:p>
          <a:p>
            <a:pPr marL="215900" indent="-215900"/>
            <a:r>
              <a:rPr lang="nb-NO"/>
              <a:t>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F454B2B-8D68-4827-9E4B-52A4DB54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CA05D6-FF5D-4ED7-96D8-E67F7BCA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0384EF23-13C5-43CD-BD1C-B390DA204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1710" y="1358284"/>
            <a:ext cx="6169980" cy="4838330"/>
          </a:xfrm>
        </p:spPr>
      </p:pic>
    </p:spTree>
    <p:extLst>
      <p:ext uri="{BB962C8B-B14F-4D97-AF65-F5344CB8AC3E}">
        <p14:creationId xmlns:p14="http://schemas.microsoft.com/office/powerpoint/2010/main" val="230692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647701"/>
            <a:ext cx="10801349" cy="428624"/>
          </a:xfrm>
        </p:spPr>
        <p:txBody>
          <a:bodyPr>
            <a:normAutofit fontScale="90000"/>
          </a:bodyPr>
          <a:lstStyle/>
          <a:p>
            <a:r>
              <a:rPr lang="nb-NO"/>
              <a:t>Forberedelse og veiledning muntlig og praktisk eksamen </a:t>
            </a:r>
            <a:endParaRPr lang="nb-NO" sz="200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04800" y="1285876"/>
            <a:ext cx="10255250" cy="4733924"/>
          </a:xfrm>
          <a:ln>
            <a:solidFill>
              <a:schemeClr val="tx1"/>
            </a:solidFill>
          </a:ln>
        </p:spPr>
        <p:txBody>
          <a:bodyPr/>
          <a:lstStyle/>
          <a:p>
            <a:pPr marL="396000" lvl="2" indent="0">
              <a:buNone/>
            </a:pPr>
            <a:br>
              <a:rPr lang="nb-NO" sz="1800">
                <a:solidFill>
                  <a:srgbClr val="0070C0"/>
                </a:solidFill>
              </a:rPr>
            </a:br>
            <a:endParaRPr lang="nb-NO" sz="1800">
              <a:solidFill>
                <a:srgbClr val="0070C0"/>
              </a:solidFill>
            </a:endParaRPr>
          </a:p>
          <a:p>
            <a:pPr lvl="2"/>
            <a:r>
              <a:rPr lang="nb-NO" sz="1800">
                <a:solidFill>
                  <a:srgbClr val="0070C0"/>
                </a:solidFill>
              </a:rPr>
              <a:t>Forberedelse: Elevene arbeider med oppgaven de har trukket . Alle hjelpemidler er tillatt i forberedelsestiden. </a:t>
            </a:r>
            <a:br>
              <a:rPr lang="nb-NO" sz="1800">
                <a:solidFill>
                  <a:srgbClr val="0070C0"/>
                </a:solidFill>
              </a:rPr>
            </a:br>
            <a:endParaRPr lang="nb-NO" sz="1800">
              <a:solidFill>
                <a:srgbClr val="B3F5FF"/>
              </a:solidFill>
            </a:endParaRPr>
          </a:p>
          <a:p>
            <a:pPr lvl="2"/>
            <a:r>
              <a:rPr lang="nb-NO" sz="1800">
                <a:solidFill>
                  <a:srgbClr val="0070C0"/>
                </a:solidFill>
              </a:rPr>
              <a:t>Veiledningen skal hjelpe eleven til å se sammenheng mellom tema/problemstilling og læreplanen.</a:t>
            </a:r>
            <a:br>
              <a:rPr lang="nb-NO" sz="1800">
                <a:solidFill>
                  <a:srgbClr val="0070C0"/>
                </a:solidFill>
              </a:rPr>
            </a:br>
            <a:endParaRPr lang="nb-NO" sz="1800">
              <a:solidFill>
                <a:srgbClr val="0070C0"/>
              </a:solidFill>
            </a:endParaRPr>
          </a:p>
          <a:p>
            <a:pPr lvl="2"/>
            <a:r>
              <a:rPr lang="nb-NO" sz="1800">
                <a:solidFill>
                  <a:srgbClr val="0070C0"/>
                </a:solidFill>
              </a:rPr>
              <a:t>Skolen bestemmer selv hvordan forberedelsesdagen organiseres, tidspunkt for fremmøte og hvor lenge elevene skal være på skolen. Veiledningen skal foregå innenfor arbeidstid.</a:t>
            </a:r>
          </a:p>
          <a:p>
            <a:pPr marL="1714500" lvl="5" indent="0">
              <a:buNone/>
            </a:pPr>
            <a:r>
              <a:rPr lang="nb-NO">
                <a:solidFill>
                  <a:srgbClr val="000000"/>
                </a:solidFill>
              </a:rPr>
              <a:t>				</a:t>
            </a:r>
            <a:r>
              <a:rPr lang="nb-NO" altLang="nb-NO"/>
              <a:t> </a:t>
            </a:r>
            <a:r>
              <a:rPr lang="nb-NO">
                <a:solidFill>
                  <a:srgbClr val="000000"/>
                </a:solidFill>
              </a:rPr>
              <a:t>	</a:t>
            </a:r>
            <a:endParaRPr lang="nb-NO">
              <a:solidFill>
                <a:srgbClr val="FF0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27.04.2026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417105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-old" id="{AA65264D-FCB6-4E06-AB1D-427685B1D6BE}" vid="{CD2EBACD-B9CE-46A3-8749-0DC6DD7057C2}"/>
    </a:ext>
  </a:extLst>
</a:theme>
</file>

<file path=ppt/theme/theme2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3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8a1df1-1707-4d37-9cc7-bb747d163fa3" xsi:nil="true"/>
    <lcf76f155ced4ddcb4097134ff3c332f xmlns="6ec5d635-c3e7-43e1-8832-ab01d56a1b4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64C776FD0C9C4EB3FB8C9A966FA0E1" ma:contentTypeVersion="11" ma:contentTypeDescription="Opprett et nytt dokument." ma:contentTypeScope="" ma:versionID="ad9f3d8ce4ef1f1ff7e1c6bfc606597b">
  <xsd:schema xmlns:xsd="http://www.w3.org/2001/XMLSchema" xmlns:xs="http://www.w3.org/2001/XMLSchema" xmlns:p="http://schemas.microsoft.com/office/2006/metadata/properties" xmlns:ns2="6ec5d635-c3e7-43e1-8832-ab01d56a1b46" xmlns:ns3="c48a1df1-1707-4d37-9cc7-bb747d163fa3" targetNamespace="http://schemas.microsoft.com/office/2006/metadata/properties" ma:root="true" ma:fieldsID="ba9e7e09c543ee37dc294387cbfcac05" ns2:_="" ns3:_="">
    <xsd:import namespace="6ec5d635-c3e7-43e1-8832-ab01d56a1b46"/>
    <xsd:import namespace="c48a1df1-1707-4d37-9cc7-bb747d163f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5d635-c3e7-43e1-8832-ab01d56a1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a1df1-1707-4d37-9cc7-bb747d163f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febab85-c183-4266-a721-f6d0a9bc2b3d}" ma:internalName="TaxCatchAll" ma:showField="CatchAllData" ma:web="c48a1df1-1707-4d37-9cc7-bb747d163f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D46C72-C17A-41F0-9D95-F7CFF3FE773A}">
  <ds:schemaRefs>
    <ds:schemaRef ds:uri="6ec5d635-c3e7-43e1-8832-ab01d56a1b46"/>
    <ds:schemaRef ds:uri="c48a1df1-1707-4d37-9cc7-bb747d163f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CC5476-440D-4C30-84E8-10A2099C06D6}">
  <ds:schemaRefs>
    <ds:schemaRef ds:uri="6ec5d635-c3e7-43e1-8832-ab01d56a1b46"/>
    <ds:schemaRef ds:uri="c48a1df1-1707-4d37-9cc7-bb747d163f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3C5DA8-900F-4D98-A490-63E9B89B4D8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Oslo 2019 / positiv</vt:lpstr>
      <vt:lpstr>Oslo 2019 / positiv</vt:lpstr>
      <vt:lpstr>Oslo 2019 / positiv</vt:lpstr>
      <vt:lpstr>EKSAMEN VÅR 2026</vt:lpstr>
      <vt:lpstr>OFFENTLIGGJØRING AV TREKK</vt:lpstr>
      <vt:lpstr>EKSAMENSPERIODEN</vt:lpstr>
      <vt:lpstr>TREKK 3ST, 3KDA og  3PB</vt:lpstr>
      <vt:lpstr>TREKK HO</vt:lpstr>
      <vt:lpstr>TREKK 2ST OG 2KDA</vt:lpstr>
      <vt:lpstr>TREKK 1ST, 1KDA</vt:lpstr>
      <vt:lpstr>Muntlig, muntlig-praktisk eller praktisk eksamen </vt:lpstr>
      <vt:lpstr>Forberedelse og veiledning muntlig og praktisk eksamen </vt:lpstr>
      <vt:lpstr>Rollefordeling</vt:lpstr>
      <vt:lpstr>Gjennomføring</vt:lpstr>
      <vt:lpstr>Kandidaten logger seg inn på kandidat.udir.no</vt:lpstr>
      <vt:lpstr>"Jeg skal ha eksamen i dag"</vt:lpstr>
      <vt:lpstr>JUKS</vt:lpstr>
      <vt:lpstr>HUSK!</vt:lpstr>
      <vt:lpstr>Nettressurser</vt:lpstr>
      <vt:lpstr>Tidligere eksamensoppgaver 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Pål Georg Rødsten</dc:creator>
  <cp:revision>4</cp:revision>
  <cp:lastPrinted>2023-03-27T09:13:22Z</cp:lastPrinted>
  <dcterms:created xsi:type="dcterms:W3CDTF">2019-06-07T14:20:54Z</dcterms:created>
  <dcterms:modified xsi:type="dcterms:W3CDTF">2026-04-27T09:01:09Z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0x0101002D64C776FD0C9C4EB3FB8C9A966FA0E1</vt:lpwstr>
  </property>
  <property fmtid="{D5CDD505-2E9C-101B-9397-08002B2CF9AE}" pid="3" name="Order">
    <vt:r8>18682400</vt:r8>
  </property>
  <property fmtid="{D5CDD505-2E9C-101B-9397-08002B2CF9AE}" pid="4" name="MediaServiceImageTags">
    <vt:lpwstr/>
  </property>
</Properties>
</file>