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75" r:id="rId5"/>
    <p:sldId id="276" r:id="rId6"/>
    <p:sldId id="263" r:id="rId7"/>
    <p:sldId id="278" r:id="rId8"/>
    <p:sldId id="279" r:id="rId9"/>
    <p:sldId id="281" r:id="rId10"/>
    <p:sldId id="262" r:id="rId11"/>
    <p:sldId id="368" r:id="rId12"/>
    <p:sldId id="284" r:id="rId13"/>
    <p:sldId id="345" r:id="rId14"/>
    <p:sldId id="289" r:id="rId15"/>
    <p:sldId id="291" r:id="rId16"/>
    <p:sldId id="318" r:id="rId17"/>
    <p:sldId id="364" r:id="rId18"/>
    <p:sldId id="347" r:id="rId19"/>
    <p:sldId id="357" r:id="rId20"/>
    <p:sldId id="365" r:id="rId21"/>
    <p:sldId id="366" r:id="rId22"/>
    <p:sldId id="340" r:id="rId23"/>
    <p:sldId id="344" r:id="rId24"/>
    <p:sldId id="314" r:id="rId25"/>
    <p:sldId id="292" r:id="rId2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1835"/>
    <a:srgbClr val="F36B21"/>
    <a:srgbClr val="FF00FF"/>
    <a:srgbClr val="FF99FF"/>
    <a:srgbClr val="FF66FF"/>
    <a:srgbClr val="FF7C80"/>
    <a:srgbClr val="33CCCC"/>
    <a:srgbClr val="0099CC"/>
    <a:srgbClr val="9966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162" d="100"/>
          <a:sy n="162" d="100"/>
        </p:scale>
        <p:origin x="26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0D97A-0B56-43DE-B58D-8C07A1B7FF9C}" type="datetimeFigureOut">
              <a:rPr lang="nb-NO" smtClean="0"/>
              <a:t>13.01.2023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58B9BB-B9D8-4DBE-8EB6-1981F1AA0D05}" type="slidenum">
              <a:rPr lang="nb-NO" smtClean="0"/>
              <a:t>‹#›</a:t>
            </a:fld>
            <a:endParaRPr lang="nb-NO"/>
          </a:p>
        </p:txBody>
      </p:sp>
    </p:spTree>
    <p:extLst>
      <p:ext uri="{BB962C8B-B14F-4D97-AF65-F5344CB8AC3E}">
        <p14:creationId xmlns:p14="http://schemas.microsoft.com/office/powerpoint/2010/main" val="533115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ser du en oversikt over når du har de forskjellige fagene du skal ha på studiespesialisering. Det som er verdt å legge merke til er at fem av fagene dine i år kommer til å stå på vitnemålet: Det er samfunnsfag, matte, geografi, naturfag og engelsk. Dette er en ganske stor forskjell fra ungdomsskolen, der karakterene kommer sisteåret. Sånn er det ikke på videregående. Innsatsen din har like stor betydning på Vg1 som den har på Vg3. Dette er en fallgruve noen elever kommer borti: de tenker de skal jobbe hardere på Vg3 og få opp karakterene sine da. Men sånn er ikke løpet satt opp. </a:t>
            </a:r>
          </a:p>
          <a:p>
            <a:endParaRPr lang="nb-NO" dirty="0"/>
          </a:p>
          <a:p>
            <a:r>
              <a:rPr lang="nb-NO" dirty="0"/>
              <a:t>Så fokuser på her og nå: gjør så godt du kan fra start, be om hjelp når du trenger det og still spørsmål. Det lønner på alle måter. </a:t>
            </a:r>
          </a:p>
        </p:txBody>
      </p:sp>
      <p:sp>
        <p:nvSpPr>
          <p:cNvPr id="4" name="Plassholder for lysbildenummer 3"/>
          <p:cNvSpPr>
            <a:spLocks noGrp="1"/>
          </p:cNvSpPr>
          <p:nvPr>
            <p:ph type="sldNum" sz="quarter" idx="5"/>
          </p:nvPr>
        </p:nvSpPr>
        <p:spPr/>
        <p:txBody>
          <a:bodyPr/>
          <a:lstStyle/>
          <a:p>
            <a:fld id="{8D2471D6-2099-4510-A7AF-6EE2F21D6881}" type="slidenum">
              <a:rPr lang="nb-NO" smtClean="0"/>
              <a:t>10</a:t>
            </a:fld>
            <a:endParaRPr lang="nb-NO"/>
          </a:p>
        </p:txBody>
      </p:sp>
    </p:spTree>
    <p:extLst>
      <p:ext uri="{BB962C8B-B14F-4D97-AF65-F5344CB8AC3E}">
        <p14:creationId xmlns:p14="http://schemas.microsoft.com/office/powerpoint/2010/main" val="1809520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Men du skal ikke ha alle disse fagene samtidig på Vg3. Det betyr at en del av karakterene som står på vitnemålet blir satt i år, noen på Vg2 og noen på Vg3. Spesifiser: Legg merke til at her er karakterer fra Vg1, Vg2 OG Vg3. Og at de teller like mye. Det er greit for dere å vite at gjennomsnittet av disse karakterene er det som har størst betydning for om du kommer inn på det studiet du ønsker. </a:t>
            </a:r>
          </a:p>
        </p:txBody>
      </p:sp>
      <p:sp>
        <p:nvSpPr>
          <p:cNvPr id="4" name="Plassholder for lysbildenummer 3"/>
          <p:cNvSpPr>
            <a:spLocks noGrp="1"/>
          </p:cNvSpPr>
          <p:nvPr>
            <p:ph type="sldNum" sz="quarter" idx="5"/>
          </p:nvPr>
        </p:nvSpPr>
        <p:spPr/>
        <p:txBody>
          <a:bodyPr/>
          <a:lstStyle/>
          <a:p>
            <a:fld id="{8D2471D6-2099-4510-A7AF-6EE2F21D6881}" type="slidenum">
              <a:rPr lang="nb-NO" smtClean="0"/>
              <a:t>13</a:t>
            </a:fld>
            <a:endParaRPr lang="nb-NO"/>
          </a:p>
        </p:txBody>
      </p:sp>
    </p:spTree>
    <p:extLst>
      <p:ext uri="{BB962C8B-B14F-4D97-AF65-F5344CB8AC3E}">
        <p14:creationId xmlns:p14="http://schemas.microsoft.com/office/powerpoint/2010/main" val="4249095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«skjerpe meg» er ikke en godkjent strategi. </a:t>
            </a:r>
          </a:p>
          <a:p>
            <a:r>
              <a:rPr lang="nb-NO" dirty="0"/>
              <a:t>Spør: husker de hva som skjer hvis de ikke består flere fag på Vg1?</a:t>
            </a:r>
          </a:p>
        </p:txBody>
      </p:sp>
      <p:sp>
        <p:nvSpPr>
          <p:cNvPr id="4" name="Plassholder for lysbildenummer 3"/>
          <p:cNvSpPr>
            <a:spLocks noGrp="1"/>
          </p:cNvSpPr>
          <p:nvPr>
            <p:ph type="sldNum" sz="quarter" idx="5"/>
          </p:nvPr>
        </p:nvSpPr>
        <p:spPr/>
        <p:txBody>
          <a:bodyPr/>
          <a:lstStyle/>
          <a:p>
            <a:fld id="{503211A6-AAE8-44C8-9514-67B77AAA8350}" type="slidenum">
              <a:rPr lang="nb-NO" smtClean="0"/>
              <a:t>17</a:t>
            </a:fld>
            <a:endParaRPr lang="nb-NO"/>
          </a:p>
        </p:txBody>
      </p:sp>
    </p:spTree>
    <p:extLst>
      <p:ext uri="{BB962C8B-B14F-4D97-AF65-F5344CB8AC3E}">
        <p14:creationId xmlns:p14="http://schemas.microsoft.com/office/powerpoint/2010/main" val="3633334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dirty="0"/>
              <a:t>Trenger jeg spesiell</a:t>
            </a:r>
            <a:r>
              <a:rPr lang="nb-NO" baseline="0" dirty="0"/>
              <a:t> studiekompetanse? Hvis jeg vil bli sykepleier NEI (sats på høyere snitt med p-matte), Hvis jeg vil bli lege JA. </a:t>
            </a:r>
          </a:p>
          <a:p>
            <a:pPr marL="228600" indent="-228600">
              <a:buAutoNum type="arabicPeriod"/>
            </a:pPr>
            <a:r>
              <a:rPr lang="nb-NO" baseline="0" dirty="0" err="1"/>
              <a:t>Tilleggspoeng</a:t>
            </a:r>
            <a:r>
              <a:rPr lang="nb-NO" baseline="0" dirty="0"/>
              <a:t> kompenserer ikke for lave karakterer – de andre som søker på studiet kan ha høyere karakterer og de får også </a:t>
            </a:r>
            <a:r>
              <a:rPr lang="nb-NO" baseline="0" dirty="0" err="1"/>
              <a:t>tilleggspoeng</a:t>
            </a:r>
            <a:endParaRPr lang="nb-NO" baseline="0" dirty="0"/>
          </a:p>
          <a:p>
            <a:pPr marL="228600" indent="-228600">
              <a:buAutoNum type="arabicPeriod"/>
            </a:pPr>
            <a:r>
              <a:rPr lang="nb-NO" baseline="0" dirty="0"/>
              <a:t>Husk at du skal fortsette med to av fagene på Vg3</a:t>
            </a:r>
          </a:p>
          <a:p>
            <a:pPr marL="228600" indent="-228600">
              <a:buAutoNum type="arabicPeriod"/>
            </a:pPr>
            <a:r>
              <a:rPr lang="nb-NO" baseline="0" dirty="0"/>
              <a:t>Å ta opp fag etter videregående er ikke en lett løsning du bør gå for fordi du er usikker nå: det koster penger og er selvstudium som vil si at du får mindre hjelp enn du gjør nå</a:t>
            </a:r>
          </a:p>
          <a:p>
            <a:pPr marL="228600" indent="-228600">
              <a:buAutoNum type="arabicPeriod"/>
            </a:pPr>
            <a:r>
              <a:rPr lang="nb-NO" baseline="0" dirty="0"/>
              <a:t>Å holde alle muligheter åpne er et tegn på usikkerhet. Vi skal gjøre veien videre tydeligere og smalere – hvis du tenker dette: si i fra til rådgiver! </a:t>
            </a:r>
          </a:p>
        </p:txBody>
      </p:sp>
      <p:sp>
        <p:nvSpPr>
          <p:cNvPr id="4" name="Plassholder for lysbildenummer 3"/>
          <p:cNvSpPr>
            <a:spLocks noGrp="1"/>
          </p:cNvSpPr>
          <p:nvPr>
            <p:ph type="sldNum" sz="quarter" idx="10"/>
          </p:nvPr>
        </p:nvSpPr>
        <p:spPr/>
        <p:txBody>
          <a:bodyPr/>
          <a:lstStyle/>
          <a:p>
            <a:fld id="{2D0C5A36-03BC-4AC9-A713-A2247F24954C}" type="slidenum">
              <a:rPr lang="nb-NO" smtClean="0"/>
              <a:t>18</a:t>
            </a:fld>
            <a:endParaRPr lang="nb-NO"/>
          </a:p>
        </p:txBody>
      </p:sp>
    </p:spTree>
    <p:extLst>
      <p:ext uri="{BB962C8B-B14F-4D97-AF65-F5344CB8AC3E}">
        <p14:creationId xmlns:p14="http://schemas.microsoft.com/office/powerpoint/2010/main" val="140428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dirty="0"/>
              <a:t>Trenger jeg spesiell</a:t>
            </a:r>
            <a:r>
              <a:rPr lang="nb-NO" baseline="0" dirty="0"/>
              <a:t> studiekompetanse? Hvis jeg vil bli sykepleier NEI (sats på høyere snitt med p-matte), Hvis jeg vil bli lege JA. </a:t>
            </a:r>
          </a:p>
          <a:p>
            <a:pPr marL="228600" indent="-228600">
              <a:buAutoNum type="arabicPeriod"/>
            </a:pPr>
            <a:r>
              <a:rPr lang="nb-NO" baseline="0" dirty="0" err="1"/>
              <a:t>Tilleggspoeng</a:t>
            </a:r>
            <a:r>
              <a:rPr lang="nb-NO" baseline="0" dirty="0"/>
              <a:t> kompenserer ikke for lave karakterer – de andre som søker på studiet kan ha høyere karakterer og de får også </a:t>
            </a:r>
            <a:r>
              <a:rPr lang="nb-NO" baseline="0" dirty="0" err="1"/>
              <a:t>tilleggspoeng</a:t>
            </a:r>
            <a:endParaRPr lang="nb-NO" baseline="0" dirty="0"/>
          </a:p>
          <a:p>
            <a:pPr marL="228600" indent="-228600">
              <a:buAutoNum type="arabicPeriod"/>
            </a:pPr>
            <a:r>
              <a:rPr lang="nb-NO" baseline="0" dirty="0"/>
              <a:t>Husk at du skal fortsette med to av fagene på Vg3</a:t>
            </a:r>
          </a:p>
          <a:p>
            <a:pPr marL="228600" indent="-228600">
              <a:buAutoNum type="arabicPeriod"/>
            </a:pPr>
            <a:r>
              <a:rPr lang="nb-NO" baseline="0" dirty="0"/>
              <a:t>Å ta opp fag etter videregående er ikke en lett løsning du bør gå for fordi du er usikker nå: det koster penger og er selvstudium som vil si at du får mindre hjelp enn du gjør nå</a:t>
            </a:r>
          </a:p>
          <a:p>
            <a:pPr marL="228600" indent="-228600">
              <a:buAutoNum type="arabicPeriod"/>
            </a:pPr>
            <a:r>
              <a:rPr lang="nb-NO" baseline="0" dirty="0"/>
              <a:t>Å holde alle muligheter åpne er et tegn på usikkerhet. Vi skal gjøre veien videre tydeligere og smalere – hvis du tenker dette: si i fra til rådgiver! </a:t>
            </a:r>
          </a:p>
        </p:txBody>
      </p:sp>
      <p:sp>
        <p:nvSpPr>
          <p:cNvPr id="4" name="Plassholder for lysbildenummer 3"/>
          <p:cNvSpPr>
            <a:spLocks noGrp="1"/>
          </p:cNvSpPr>
          <p:nvPr>
            <p:ph type="sldNum" sz="quarter" idx="10"/>
          </p:nvPr>
        </p:nvSpPr>
        <p:spPr/>
        <p:txBody>
          <a:bodyPr/>
          <a:lstStyle/>
          <a:p>
            <a:fld id="{2D0C5A36-03BC-4AC9-A713-A2247F24954C}" type="slidenum">
              <a:rPr lang="nb-NO" smtClean="0"/>
              <a:t>21</a:t>
            </a:fld>
            <a:endParaRPr lang="nb-NO"/>
          </a:p>
        </p:txBody>
      </p:sp>
    </p:spTree>
    <p:extLst>
      <p:ext uri="{BB962C8B-B14F-4D97-AF65-F5344CB8AC3E}">
        <p14:creationId xmlns:p14="http://schemas.microsoft.com/office/powerpoint/2010/main" val="2320759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7FB8AC56-5615-4E99-B64E-41F35220D3CD}" type="datetimeFigureOut">
              <a:rPr lang="nb-NO" smtClean="0"/>
              <a:t>13.01.2023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5418E26-E5CD-4A3A-B147-337ED3D30F6D}" type="slidenum">
              <a:rPr lang="nb-NO" smtClean="0"/>
              <a:t>‹#›</a:t>
            </a:fld>
            <a:endParaRPr lang="nb-NO"/>
          </a:p>
        </p:txBody>
      </p:sp>
    </p:spTree>
    <p:extLst>
      <p:ext uri="{BB962C8B-B14F-4D97-AF65-F5344CB8AC3E}">
        <p14:creationId xmlns:p14="http://schemas.microsoft.com/office/powerpoint/2010/main" val="75599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7FB8AC56-5615-4E99-B64E-41F35220D3CD}" type="datetimeFigureOut">
              <a:rPr lang="nb-NO" smtClean="0"/>
              <a:t>13.01.2023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5418E26-E5CD-4A3A-B147-337ED3D30F6D}" type="slidenum">
              <a:rPr lang="nb-NO" smtClean="0"/>
              <a:t>‹#›</a:t>
            </a:fld>
            <a:endParaRPr lang="nb-NO"/>
          </a:p>
        </p:txBody>
      </p:sp>
    </p:spTree>
    <p:extLst>
      <p:ext uri="{BB962C8B-B14F-4D97-AF65-F5344CB8AC3E}">
        <p14:creationId xmlns:p14="http://schemas.microsoft.com/office/powerpoint/2010/main" val="227065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7FB8AC56-5615-4E99-B64E-41F35220D3CD}" type="datetimeFigureOut">
              <a:rPr lang="nb-NO" smtClean="0"/>
              <a:t>13.01.2023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5418E26-E5CD-4A3A-B147-337ED3D30F6D}" type="slidenum">
              <a:rPr lang="nb-NO" smtClean="0"/>
              <a:t>‹#›</a:t>
            </a:fld>
            <a:endParaRPr lang="nb-NO"/>
          </a:p>
        </p:txBody>
      </p:sp>
    </p:spTree>
    <p:extLst>
      <p:ext uri="{BB962C8B-B14F-4D97-AF65-F5344CB8AC3E}">
        <p14:creationId xmlns:p14="http://schemas.microsoft.com/office/powerpoint/2010/main" val="2605507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lt 1 Innside">
    <p:spTree>
      <p:nvGrpSpPr>
        <p:cNvPr id="1" name=""/>
        <p:cNvGrpSpPr/>
        <p:nvPr/>
      </p:nvGrpSpPr>
      <p:grpSpPr>
        <a:xfrm>
          <a:off x="0" y="0"/>
          <a:ext cx="0" cy="0"/>
          <a:chOff x="0" y="0"/>
          <a:chExt cx="0" cy="0"/>
        </a:xfrm>
      </p:grpSpPr>
      <p:pic>
        <p:nvPicPr>
          <p:cNvPr id="9" name="Bilde 8" descr="NY2_ORGINALheaderUDEinterfac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 y="6090334"/>
            <a:ext cx="12192000" cy="783566"/>
          </a:xfrm>
          <a:prstGeom prst="rect">
            <a:avLst/>
          </a:prstGeom>
        </p:spPr>
      </p:pic>
      <p:sp>
        <p:nvSpPr>
          <p:cNvPr id="12" name="Rektangel 11"/>
          <p:cNvSpPr/>
          <p:nvPr userDrawn="1"/>
        </p:nvSpPr>
        <p:spPr>
          <a:xfrm>
            <a:off x="0" y="0"/>
            <a:ext cx="12184819" cy="134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ctrTitle" hasCustomPrompt="1"/>
          </p:nvPr>
        </p:nvSpPr>
        <p:spPr>
          <a:xfrm>
            <a:off x="623392" y="476672"/>
            <a:ext cx="11041227" cy="1080120"/>
          </a:xfrm>
          <a:prstGeom prst="rect">
            <a:avLst/>
          </a:prstGeom>
        </p:spPr>
        <p:txBody>
          <a:bodyPr>
            <a:noAutofit/>
          </a:bodyPr>
          <a:lstStyle>
            <a:lvl1pPr algn="ctr">
              <a:defRPr sz="4400"/>
            </a:lvl1pPr>
          </a:lstStyle>
          <a:p>
            <a:r>
              <a:rPr lang="nb-NO" dirty="0"/>
              <a:t>Klikk for å legge til en tittel</a:t>
            </a:r>
          </a:p>
        </p:txBody>
      </p:sp>
      <p:sp>
        <p:nvSpPr>
          <p:cNvPr id="13" name="Plassholder for innhold 2"/>
          <p:cNvSpPr>
            <a:spLocks noGrp="1"/>
          </p:cNvSpPr>
          <p:nvPr>
            <p:ph idx="1"/>
          </p:nvPr>
        </p:nvSpPr>
        <p:spPr>
          <a:xfrm>
            <a:off x="623392" y="1700808"/>
            <a:ext cx="11041227" cy="3960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6" name="Plassholder for dato 14"/>
          <p:cNvSpPr txBox="1">
            <a:spLocks/>
          </p:cNvSpPr>
          <p:nvPr userDrawn="1"/>
        </p:nvSpPr>
        <p:spPr>
          <a:xfrm>
            <a:off x="10416481" y="5907772"/>
            <a:ext cx="1478319"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01A2A-EA9E-4009-BB29-E98453A213B6}" type="datetimeFigureOut">
              <a:rPr lang="nb-NO" sz="1200" smtClean="0"/>
              <a:pPr/>
              <a:t>13.01.2023</a:t>
            </a:fld>
            <a:endParaRPr lang="nb-NO" sz="1200" dirty="0"/>
          </a:p>
        </p:txBody>
      </p:sp>
    </p:spTree>
    <p:extLst>
      <p:ext uri="{BB962C8B-B14F-4D97-AF65-F5344CB8AC3E}">
        <p14:creationId xmlns:p14="http://schemas.microsoft.com/office/powerpoint/2010/main" val="3423473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7FB8AC56-5615-4E99-B64E-41F35220D3CD}" type="datetimeFigureOut">
              <a:rPr lang="nb-NO" smtClean="0"/>
              <a:t>13.01.2023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5418E26-E5CD-4A3A-B147-337ED3D30F6D}" type="slidenum">
              <a:rPr lang="nb-NO" smtClean="0"/>
              <a:t>‹#›</a:t>
            </a:fld>
            <a:endParaRPr lang="nb-NO"/>
          </a:p>
        </p:txBody>
      </p:sp>
    </p:spTree>
    <p:extLst>
      <p:ext uri="{BB962C8B-B14F-4D97-AF65-F5344CB8AC3E}">
        <p14:creationId xmlns:p14="http://schemas.microsoft.com/office/powerpoint/2010/main" val="170087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7FB8AC56-5615-4E99-B64E-41F35220D3CD}" type="datetimeFigureOut">
              <a:rPr lang="nb-NO" smtClean="0"/>
              <a:t>13.01.2023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5418E26-E5CD-4A3A-B147-337ED3D30F6D}" type="slidenum">
              <a:rPr lang="nb-NO" smtClean="0"/>
              <a:t>‹#›</a:t>
            </a:fld>
            <a:endParaRPr lang="nb-NO"/>
          </a:p>
        </p:txBody>
      </p:sp>
    </p:spTree>
    <p:extLst>
      <p:ext uri="{BB962C8B-B14F-4D97-AF65-F5344CB8AC3E}">
        <p14:creationId xmlns:p14="http://schemas.microsoft.com/office/powerpoint/2010/main" val="3448081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7FB8AC56-5615-4E99-B64E-41F35220D3CD}" type="datetimeFigureOut">
              <a:rPr lang="nb-NO" smtClean="0"/>
              <a:t>13.01.2023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5418E26-E5CD-4A3A-B147-337ED3D30F6D}" type="slidenum">
              <a:rPr lang="nb-NO" smtClean="0"/>
              <a:t>‹#›</a:t>
            </a:fld>
            <a:endParaRPr lang="nb-NO"/>
          </a:p>
        </p:txBody>
      </p:sp>
    </p:spTree>
    <p:extLst>
      <p:ext uri="{BB962C8B-B14F-4D97-AF65-F5344CB8AC3E}">
        <p14:creationId xmlns:p14="http://schemas.microsoft.com/office/powerpoint/2010/main" val="3954449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7FB8AC56-5615-4E99-B64E-41F35220D3CD}" type="datetimeFigureOut">
              <a:rPr lang="nb-NO" smtClean="0"/>
              <a:t>13.01.2023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15418E26-E5CD-4A3A-B147-337ED3D30F6D}" type="slidenum">
              <a:rPr lang="nb-NO" smtClean="0"/>
              <a:t>‹#›</a:t>
            </a:fld>
            <a:endParaRPr lang="nb-NO"/>
          </a:p>
        </p:txBody>
      </p:sp>
    </p:spTree>
    <p:extLst>
      <p:ext uri="{BB962C8B-B14F-4D97-AF65-F5344CB8AC3E}">
        <p14:creationId xmlns:p14="http://schemas.microsoft.com/office/powerpoint/2010/main" val="731211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7FB8AC56-5615-4E99-B64E-41F35220D3CD}" type="datetimeFigureOut">
              <a:rPr lang="nb-NO" smtClean="0"/>
              <a:t>13.01.2023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15418E26-E5CD-4A3A-B147-337ED3D30F6D}" type="slidenum">
              <a:rPr lang="nb-NO" smtClean="0"/>
              <a:t>‹#›</a:t>
            </a:fld>
            <a:endParaRPr lang="nb-NO"/>
          </a:p>
        </p:txBody>
      </p:sp>
    </p:spTree>
    <p:extLst>
      <p:ext uri="{BB962C8B-B14F-4D97-AF65-F5344CB8AC3E}">
        <p14:creationId xmlns:p14="http://schemas.microsoft.com/office/powerpoint/2010/main" val="180635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7FB8AC56-5615-4E99-B64E-41F35220D3CD}" type="datetimeFigureOut">
              <a:rPr lang="nb-NO" smtClean="0"/>
              <a:t>13.01.2023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15418E26-E5CD-4A3A-B147-337ED3D30F6D}" type="slidenum">
              <a:rPr lang="nb-NO" smtClean="0"/>
              <a:t>‹#›</a:t>
            </a:fld>
            <a:endParaRPr lang="nb-NO"/>
          </a:p>
        </p:txBody>
      </p:sp>
    </p:spTree>
    <p:extLst>
      <p:ext uri="{BB962C8B-B14F-4D97-AF65-F5344CB8AC3E}">
        <p14:creationId xmlns:p14="http://schemas.microsoft.com/office/powerpoint/2010/main" val="141836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7FB8AC56-5615-4E99-B64E-41F35220D3CD}" type="datetimeFigureOut">
              <a:rPr lang="nb-NO" smtClean="0"/>
              <a:t>13.01.2023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5418E26-E5CD-4A3A-B147-337ED3D30F6D}" type="slidenum">
              <a:rPr lang="nb-NO" smtClean="0"/>
              <a:t>‹#›</a:t>
            </a:fld>
            <a:endParaRPr lang="nb-NO"/>
          </a:p>
        </p:txBody>
      </p:sp>
    </p:spTree>
    <p:extLst>
      <p:ext uri="{BB962C8B-B14F-4D97-AF65-F5344CB8AC3E}">
        <p14:creationId xmlns:p14="http://schemas.microsoft.com/office/powerpoint/2010/main" val="137963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7FB8AC56-5615-4E99-B64E-41F35220D3CD}" type="datetimeFigureOut">
              <a:rPr lang="nb-NO" smtClean="0"/>
              <a:t>13.01.2023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5418E26-E5CD-4A3A-B147-337ED3D30F6D}" type="slidenum">
              <a:rPr lang="nb-NO" smtClean="0"/>
              <a:t>‹#›</a:t>
            </a:fld>
            <a:endParaRPr lang="nb-NO"/>
          </a:p>
        </p:txBody>
      </p:sp>
    </p:spTree>
    <p:extLst>
      <p:ext uri="{BB962C8B-B14F-4D97-AF65-F5344CB8AC3E}">
        <p14:creationId xmlns:p14="http://schemas.microsoft.com/office/powerpoint/2010/main" val="44401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8AC56-5615-4E99-B64E-41F35220D3CD}" type="datetimeFigureOut">
              <a:rPr lang="nb-NO" smtClean="0"/>
              <a:t>13.01.2023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18E26-E5CD-4A3A-B147-337ED3D30F6D}" type="slidenum">
              <a:rPr lang="nb-NO" smtClean="0"/>
              <a:t>‹#›</a:t>
            </a:fld>
            <a:endParaRPr lang="nb-NO"/>
          </a:p>
        </p:txBody>
      </p:sp>
    </p:spTree>
    <p:extLst>
      <p:ext uri="{BB962C8B-B14F-4D97-AF65-F5344CB8AC3E}">
        <p14:creationId xmlns:p14="http://schemas.microsoft.com/office/powerpoint/2010/main" val="913905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hersleb.vgs.no/Fagtilbud" TargetMode="External"/><Relationship Id="rId4" Type="http://schemas.openxmlformats.org/officeDocument/2006/relationships/image" Target="../media/image31.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mailto:tone.slettebakken@ude.oslo.kommune.no" TargetMode="External"/><Relationship Id="rId7" Type="http://schemas.openxmlformats.org/officeDocument/2006/relationships/image" Target="../media/image6.jpg"/><Relationship Id="rId2" Type="http://schemas.openxmlformats.org/officeDocument/2006/relationships/hyperlink" Target="mailto:marianne.haugerud@osloskolen.no" TargetMode="Externa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Fagvalg 2023/24</a:t>
            </a:r>
          </a:p>
        </p:txBody>
      </p:sp>
      <p:pic>
        <p:nvPicPr>
          <p:cNvPr id="3" name="Plassholder for innhol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674" y="380177"/>
            <a:ext cx="1124652" cy="1324744"/>
          </a:xfrm>
          <a:prstGeom prst="rect">
            <a:avLst/>
          </a:prstGeom>
        </p:spPr>
      </p:pic>
      <p:grpSp>
        <p:nvGrpSpPr>
          <p:cNvPr id="4" name="Gruppe 3"/>
          <p:cNvGrpSpPr/>
          <p:nvPr/>
        </p:nvGrpSpPr>
        <p:grpSpPr>
          <a:xfrm>
            <a:off x="1299977" y="5561358"/>
            <a:ext cx="9229593" cy="1374336"/>
            <a:chOff x="1524000" y="5508134"/>
            <a:chExt cx="9229593" cy="1374336"/>
          </a:xfrm>
        </p:grpSpPr>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5760" y="5508134"/>
              <a:ext cx="2421596" cy="1362148"/>
            </a:xfrm>
            <a:prstGeom prst="rect">
              <a:avLst/>
            </a:prstGeom>
          </p:spPr>
        </p:pic>
        <p:pic>
          <p:nvPicPr>
            <p:cNvPr id="6" name="Bild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7357" y="5509705"/>
              <a:ext cx="2418803" cy="1360577"/>
            </a:xfrm>
            <a:prstGeom prst="rect">
              <a:avLst/>
            </a:prstGeom>
          </p:spPr>
        </p:pic>
        <p:pic>
          <p:nvPicPr>
            <p:cNvPr id="7" name="Bild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5894" y="5509705"/>
              <a:ext cx="2077699" cy="1372765"/>
            </a:xfrm>
            <a:prstGeom prst="rect">
              <a:avLst/>
            </a:prstGeom>
          </p:spPr>
        </p:pic>
        <p:pic>
          <p:nvPicPr>
            <p:cNvPr id="8" name="Bild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5509705"/>
              <a:ext cx="2411760" cy="1372765"/>
            </a:xfrm>
            <a:prstGeom prst="rect">
              <a:avLst/>
            </a:prstGeom>
          </p:spPr>
        </p:pic>
      </p:grpSp>
    </p:spTree>
    <p:extLst>
      <p:ext uri="{BB962C8B-B14F-4D97-AF65-F5344CB8AC3E}">
        <p14:creationId xmlns:p14="http://schemas.microsoft.com/office/powerpoint/2010/main" val="3044344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p:cNvGraphicFramePr>
            <a:graphicFrameLocks noGrp="1"/>
          </p:cNvGraphicFramePr>
          <p:nvPr>
            <p:extLst>
              <p:ext uri="{D42A27DB-BD31-4B8C-83A1-F6EECF244321}">
                <p14:modId xmlns:p14="http://schemas.microsoft.com/office/powerpoint/2010/main" val="4044031939"/>
              </p:ext>
            </p:extLst>
          </p:nvPr>
        </p:nvGraphicFramePr>
        <p:xfrm>
          <a:off x="140176" y="941250"/>
          <a:ext cx="11804065" cy="5605974"/>
        </p:xfrm>
        <a:graphic>
          <a:graphicData uri="http://schemas.openxmlformats.org/drawingml/2006/table">
            <a:tbl>
              <a:tblPr firstRow="1" bandRow="1">
                <a:tableStyleId>{5C22544A-7EE6-4342-B048-85BDC9FD1C3A}</a:tableStyleId>
              </a:tblPr>
              <a:tblGrid>
                <a:gridCol w="1311300">
                  <a:extLst>
                    <a:ext uri="{9D8B030D-6E8A-4147-A177-3AD203B41FA5}">
                      <a16:colId xmlns:a16="http://schemas.microsoft.com/office/drawing/2014/main" val="1502161978"/>
                    </a:ext>
                  </a:extLst>
                </a:gridCol>
                <a:gridCol w="1311300">
                  <a:extLst>
                    <a:ext uri="{9D8B030D-6E8A-4147-A177-3AD203B41FA5}">
                      <a16:colId xmlns:a16="http://schemas.microsoft.com/office/drawing/2014/main" val="859973648"/>
                    </a:ext>
                  </a:extLst>
                </a:gridCol>
                <a:gridCol w="1311300">
                  <a:extLst>
                    <a:ext uri="{9D8B030D-6E8A-4147-A177-3AD203B41FA5}">
                      <a16:colId xmlns:a16="http://schemas.microsoft.com/office/drawing/2014/main" val="267570441"/>
                    </a:ext>
                  </a:extLst>
                </a:gridCol>
                <a:gridCol w="1311300">
                  <a:extLst>
                    <a:ext uri="{9D8B030D-6E8A-4147-A177-3AD203B41FA5}">
                      <a16:colId xmlns:a16="http://schemas.microsoft.com/office/drawing/2014/main" val="854893753"/>
                    </a:ext>
                  </a:extLst>
                </a:gridCol>
                <a:gridCol w="1311300">
                  <a:extLst>
                    <a:ext uri="{9D8B030D-6E8A-4147-A177-3AD203B41FA5}">
                      <a16:colId xmlns:a16="http://schemas.microsoft.com/office/drawing/2014/main" val="3750359286"/>
                    </a:ext>
                  </a:extLst>
                </a:gridCol>
                <a:gridCol w="1311300">
                  <a:extLst>
                    <a:ext uri="{9D8B030D-6E8A-4147-A177-3AD203B41FA5}">
                      <a16:colId xmlns:a16="http://schemas.microsoft.com/office/drawing/2014/main" val="1616660251"/>
                    </a:ext>
                  </a:extLst>
                </a:gridCol>
                <a:gridCol w="1446239">
                  <a:extLst>
                    <a:ext uri="{9D8B030D-6E8A-4147-A177-3AD203B41FA5}">
                      <a16:colId xmlns:a16="http://schemas.microsoft.com/office/drawing/2014/main" val="2095733400"/>
                    </a:ext>
                  </a:extLst>
                </a:gridCol>
                <a:gridCol w="1296846">
                  <a:extLst>
                    <a:ext uri="{9D8B030D-6E8A-4147-A177-3AD203B41FA5}">
                      <a16:colId xmlns:a16="http://schemas.microsoft.com/office/drawing/2014/main" val="538083432"/>
                    </a:ext>
                  </a:extLst>
                </a:gridCol>
                <a:gridCol w="1193180">
                  <a:extLst>
                    <a:ext uri="{9D8B030D-6E8A-4147-A177-3AD203B41FA5}">
                      <a16:colId xmlns:a16="http://schemas.microsoft.com/office/drawing/2014/main" val="2171261591"/>
                    </a:ext>
                  </a:extLst>
                </a:gridCol>
              </a:tblGrid>
              <a:tr h="1868658">
                <a:tc>
                  <a:txBody>
                    <a:bodyPr/>
                    <a:lstStyle/>
                    <a:p>
                      <a:pPr algn="ctr"/>
                      <a:r>
                        <a:rPr lang="nb-NO" sz="1600" dirty="0"/>
                        <a:t>VG3</a:t>
                      </a:r>
                    </a:p>
                  </a:txBody>
                  <a:tcPr anchor="ctr">
                    <a:solidFill>
                      <a:srgbClr val="9CBEBD"/>
                    </a:solidFill>
                  </a:tcPr>
                </a:tc>
                <a:tc>
                  <a:txBody>
                    <a:bodyPr/>
                    <a:lstStyle/>
                    <a:p>
                      <a:pPr algn="ctr"/>
                      <a:r>
                        <a:rPr lang="nb-NO" sz="1600" i="0" dirty="0">
                          <a:solidFill>
                            <a:srgbClr val="4A7E53"/>
                          </a:solidFill>
                        </a:rPr>
                        <a:t>Norsk</a:t>
                      </a:r>
                    </a:p>
                  </a:txBody>
                  <a:tcPr anchor="ctr">
                    <a:solidFill>
                      <a:srgbClr val="E3EDED"/>
                    </a:solidFill>
                  </a:tcPr>
                </a:tc>
                <a:tc>
                  <a:txBody>
                    <a:bodyPr/>
                    <a:lstStyle/>
                    <a:p>
                      <a:pPr algn="ctr"/>
                      <a:r>
                        <a:rPr lang="nb-NO" sz="1600" i="0">
                          <a:solidFill>
                            <a:srgbClr val="4A7E53"/>
                          </a:solidFill>
                        </a:rPr>
                        <a:t>KRØ</a:t>
                      </a:r>
                    </a:p>
                  </a:txBody>
                  <a:tcPr anchor="ctr">
                    <a:solidFill>
                      <a:srgbClr val="E3EDED"/>
                    </a:solidFill>
                  </a:tcPr>
                </a:tc>
                <a:tc>
                  <a:txBody>
                    <a:bodyPr/>
                    <a:lstStyle/>
                    <a:p>
                      <a:pPr algn="ctr"/>
                      <a:r>
                        <a:rPr lang="nb-NO" sz="1600" i="0">
                          <a:solidFill>
                            <a:srgbClr val="4A7E53"/>
                          </a:solidFill>
                        </a:rPr>
                        <a:t>(Spansk 1+2)</a:t>
                      </a:r>
                    </a:p>
                  </a:txBody>
                  <a:tcPr anchor="ctr">
                    <a:solidFill>
                      <a:srgbClr val="E3EDED"/>
                    </a:solidFill>
                  </a:tcPr>
                </a:tc>
                <a:tc>
                  <a:txBody>
                    <a:bodyPr/>
                    <a:lstStyle/>
                    <a:p>
                      <a:pPr algn="ctr"/>
                      <a:r>
                        <a:rPr lang="nb-NO" sz="1600" i="0" dirty="0">
                          <a:solidFill>
                            <a:srgbClr val="4A7E53"/>
                          </a:solidFill>
                        </a:rPr>
                        <a:t>Historie</a:t>
                      </a:r>
                    </a:p>
                  </a:txBody>
                  <a:tcPr anchor="ctr">
                    <a:solidFill>
                      <a:srgbClr val="E3EDED"/>
                    </a:solidFill>
                  </a:tcPr>
                </a:tc>
                <a:tc>
                  <a:txBody>
                    <a:bodyPr/>
                    <a:lstStyle/>
                    <a:p>
                      <a:pPr algn="ctr"/>
                      <a:r>
                        <a:rPr lang="nb-NO" sz="1600" i="0" dirty="0">
                          <a:solidFill>
                            <a:srgbClr val="4A7E53"/>
                          </a:solidFill>
                        </a:rPr>
                        <a:t>Religion og etikk</a:t>
                      </a:r>
                    </a:p>
                  </a:txBody>
                  <a:tcPr anchor="ctr">
                    <a:solidFill>
                      <a:srgbClr val="E3EDED"/>
                    </a:solidFill>
                  </a:tcPr>
                </a:tc>
                <a:tc>
                  <a:txBody>
                    <a:bodyPr/>
                    <a:lstStyle/>
                    <a:p>
                      <a:pPr algn="ctr"/>
                      <a:r>
                        <a:rPr lang="nb-NO" sz="1600" b="1" i="0" dirty="0">
                          <a:solidFill>
                            <a:srgbClr val="4A7E53"/>
                          </a:solidFill>
                        </a:rPr>
                        <a:t>Fordypnings-fag</a:t>
                      </a:r>
                    </a:p>
                  </a:txBody>
                  <a:tcPr anchor="ctr">
                    <a:solidFill>
                      <a:srgbClr val="FCEA0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nb-NO" sz="1600" b="1" i="0" dirty="0">
                          <a:solidFill>
                            <a:srgbClr val="4A7E53"/>
                          </a:solidFill>
                        </a:rPr>
                      </a:br>
                      <a:r>
                        <a:rPr lang="nb-NO" sz="1600" b="1" i="0" dirty="0">
                          <a:solidFill>
                            <a:srgbClr val="4A7E53"/>
                          </a:solidFill>
                        </a:rPr>
                        <a:t>Fordypnings-fag</a:t>
                      </a:r>
                    </a:p>
                    <a:p>
                      <a:pPr algn="ctr"/>
                      <a:endParaRPr lang="nb-NO" sz="1600" b="1" i="0" dirty="0">
                        <a:solidFill>
                          <a:srgbClr val="4A7E53"/>
                        </a:solidFill>
                      </a:endParaRPr>
                    </a:p>
                  </a:txBody>
                  <a:tcPr anchor="ctr">
                    <a:solidFill>
                      <a:srgbClr val="FCEA04"/>
                    </a:solidFill>
                  </a:tcPr>
                </a:tc>
                <a:tc>
                  <a:txBody>
                    <a:bodyPr/>
                    <a:lstStyle/>
                    <a:p>
                      <a:pPr algn="ctr"/>
                      <a:r>
                        <a:rPr lang="nb-NO" sz="1600" i="0" dirty="0">
                          <a:solidFill>
                            <a:srgbClr val="4A7E53"/>
                          </a:solidFill>
                        </a:rPr>
                        <a:t>Program-fag</a:t>
                      </a:r>
                    </a:p>
                  </a:txBody>
                  <a:tcPr anchor="ctr">
                    <a:solidFill>
                      <a:srgbClr val="FFFF00"/>
                    </a:solidFill>
                  </a:tcPr>
                </a:tc>
                <a:extLst>
                  <a:ext uri="{0D108BD9-81ED-4DB2-BD59-A6C34878D82A}">
                    <a16:rowId xmlns:a16="http://schemas.microsoft.com/office/drawing/2014/main" val="1174506865"/>
                  </a:ext>
                </a:extLst>
              </a:tr>
              <a:tr h="1868658">
                <a:tc>
                  <a:txBody>
                    <a:bodyPr/>
                    <a:lstStyle/>
                    <a:p>
                      <a:pPr algn="ctr"/>
                      <a:r>
                        <a:rPr lang="nb-NO" sz="1600" b="1" dirty="0">
                          <a:solidFill>
                            <a:schemeClr val="bg1"/>
                          </a:solidFill>
                        </a:rPr>
                        <a:t>VG2</a:t>
                      </a:r>
                    </a:p>
                  </a:txBody>
                  <a:tcPr anchor="ctr">
                    <a:solidFill>
                      <a:srgbClr val="9CBEBD"/>
                    </a:solidFill>
                  </a:tcPr>
                </a:tc>
                <a:tc>
                  <a:txBody>
                    <a:bodyPr/>
                    <a:lstStyle/>
                    <a:p>
                      <a:pPr algn="ctr"/>
                      <a:r>
                        <a:rPr lang="nb-NO" sz="1600" i="0"/>
                        <a:t>Norsk</a:t>
                      </a:r>
                    </a:p>
                  </a:txBody>
                  <a:tcPr anchor="ctr">
                    <a:solidFill>
                      <a:srgbClr val="E3EDED"/>
                    </a:solidFill>
                  </a:tcPr>
                </a:tc>
                <a:tc>
                  <a:txBody>
                    <a:bodyPr/>
                    <a:lstStyle/>
                    <a:p>
                      <a:pPr algn="ctr"/>
                      <a:r>
                        <a:rPr lang="nb-NO" sz="1600" i="0" dirty="0"/>
                        <a:t>KRØ</a:t>
                      </a:r>
                    </a:p>
                  </a:txBody>
                  <a:tcPr anchor="ctr">
                    <a:solidFill>
                      <a:srgbClr val="E3EDED"/>
                    </a:solidFill>
                  </a:tcPr>
                </a:tc>
                <a:tc>
                  <a:txBody>
                    <a:bodyPr/>
                    <a:lstStyle/>
                    <a:p>
                      <a:pPr algn="ctr"/>
                      <a:r>
                        <a:rPr lang="nb-NO" sz="1600" b="1" i="0" dirty="0">
                          <a:solidFill>
                            <a:srgbClr val="4A7E53"/>
                          </a:solidFill>
                        </a:rPr>
                        <a:t>Fremmed-språk</a:t>
                      </a:r>
                      <a:r>
                        <a:rPr lang="nb-NO" sz="1600" b="1" i="0" dirty="0"/>
                        <a:t> </a:t>
                      </a:r>
                      <a:r>
                        <a:rPr lang="nb-NO" sz="1600" b="0" i="0" dirty="0"/>
                        <a:t>(unntak</a:t>
                      </a:r>
                      <a:r>
                        <a:rPr lang="nb-NO" sz="1600" b="0" i="0" baseline="0" dirty="0"/>
                        <a:t> spansk 1+2)</a:t>
                      </a:r>
                      <a:endParaRPr lang="nb-NO" sz="1600" b="0" i="0" dirty="0"/>
                    </a:p>
                  </a:txBody>
                  <a:tcPr anchor="ctr">
                    <a:solidFill>
                      <a:srgbClr val="E3EDED"/>
                    </a:solidFill>
                  </a:tcPr>
                </a:tc>
                <a:tc>
                  <a:txBody>
                    <a:bodyPr/>
                    <a:lstStyle/>
                    <a:p>
                      <a:pPr algn="ctr"/>
                      <a:r>
                        <a:rPr lang="nb-NO" sz="1600" i="0" dirty="0"/>
                        <a:t>Historie</a:t>
                      </a:r>
                    </a:p>
                  </a:txBody>
                  <a:tcPr anchor="ctr">
                    <a:solidFill>
                      <a:srgbClr val="E3EDED"/>
                    </a:solidFill>
                  </a:tcPr>
                </a:tc>
                <a:tc>
                  <a:txBody>
                    <a:bodyPr/>
                    <a:lstStyle/>
                    <a:p>
                      <a:pPr algn="ctr"/>
                      <a:r>
                        <a:rPr lang="nb-NO" sz="1600" b="1" i="0" dirty="0">
                          <a:solidFill>
                            <a:srgbClr val="4A7E53"/>
                          </a:solidFill>
                        </a:rPr>
                        <a:t>Matte</a:t>
                      </a:r>
                      <a:br>
                        <a:rPr lang="nb-NO" sz="1600" b="1" i="0" dirty="0">
                          <a:solidFill>
                            <a:srgbClr val="4A7E53"/>
                          </a:solidFill>
                        </a:rPr>
                      </a:br>
                      <a:r>
                        <a:rPr lang="nb-NO" sz="1600" i="0" dirty="0">
                          <a:solidFill>
                            <a:srgbClr val="4A7E53"/>
                          </a:solidFill>
                        </a:rPr>
                        <a:t>(2P/R1/S1)</a:t>
                      </a:r>
                    </a:p>
                  </a:txBody>
                  <a:tcPr anchor="ctr">
                    <a:solidFill>
                      <a:srgbClr val="E3EDED"/>
                    </a:solidFill>
                  </a:tcPr>
                </a:tc>
                <a:tc>
                  <a:txBody>
                    <a:bodyPr/>
                    <a:lstStyle/>
                    <a:p>
                      <a:pPr algn="ctr"/>
                      <a:r>
                        <a:rPr lang="nb-NO" sz="1600" b="1" i="0" dirty="0">
                          <a:solidFill>
                            <a:srgbClr val="4A7E53"/>
                          </a:solidFill>
                        </a:rPr>
                        <a:t>Program-</a:t>
                      </a:r>
                      <a:br>
                        <a:rPr lang="nb-NO" sz="1600" b="1" i="0" dirty="0">
                          <a:solidFill>
                            <a:srgbClr val="4A7E53"/>
                          </a:solidFill>
                        </a:rPr>
                      </a:br>
                      <a:r>
                        <a:rPr lang="nb-NO" sz="1600" b="1" i="0" dirty="0">
                          <a:solidFill>
                            <a:srgbClr val="4A7E53"/>
                          </a:solidFill>
                        </a:rPr>
                        <a:t>fag</a:t>
                      </a:r>
                    </a:p>
                  </a:txBody>
                  <a:tcPr anchor="ctr">
                    <a:solidFill>
                      <a:srgbClr val="FFFF00"/>
                    </a:solidFill>
                  </a:tcPr>
                </a:tc>
                <a:tc>
                  <a:txBody>
                    <a:bodyPr/>
                    <a:lstStyle/>
                    <a:p>
                      <a:pPr algn="ctr"/>
                      <a:r>
                        <a:rPr lang="nb-NO" sz="1600" b="1" i="0" dirty="0">
                          <a:solidFill>
                            <a:srgbClr val="4A7E53"/>
                          </a:solidFill>
                        </a:rPr>
                        <a:t>Program-</a:t>
                      </a:r>
                      <a:br>
                        <a:rPr lang="nb-NO" sz="1600" b="1" i="0" dirty="0">
                          <a:solidFill>
                            <a:srgbClr val="4A7E53"/>
                          </a:solidFill>
                        </a:rPr>
                      </a:br>
                      <a:r>
                        <a:rPr lang="nb-NO" sz="1600" b="1" i="0" dirty="0">
                          <a:solidFill>
                            <a:srgbClr val="4A7E53"/>
                          </a:solidFill>
                        </a:rPr>
                        <a:t>fag</a:t>
                      </a:r>
                    </a:p>
                  </a:txBody>
                  <a:tcPr anchor="ctr">
                    <a:solidFill>
                      <a:srgbClr val="FFFF00"/>
                    </a:solidFill>
                  </a:tcPr>
                </a:tc>
                <a:tc>
                  <a:txBody>
                    <a:bodyPr/>
                    <a:lstStyle/>
                    <a:p>
                      <a:pPr algn="ctr"/>
                      <a:r>
                        <a:rPr lang="nb-NO" sz="1600" b="1" i="0" dirty="0">
                          <a:solidFill>
                            <a:srgbClr val="4A7E53"/>
                          </a:solidFill>
                        </a:rPr>
                        <a:t>Program-fag</a:t>
                      </a:r>
                    </a:p>
                  </a:txBody>
                  <a:tcPr anchor="ctr">
                    <a:solidFill>
                      <a:srgbClr val="FFFF00"/>
                    </a:solidFill>
                  </a:tcPr>
                </a:tc>
                <a:extLst>
                  <a:ext uri="{0D108BD9-81ED-4DB2-BD59-A6C34878D82A}">
                    <a16:rowId xmlns:a16="http://schemas.microsoft.com/office/drawing/2014/main" val="95035507"/>
                  </a:ext>
                </a:extLst>
              </a:tr>
              <a:tr h="1868658">
                <a:tc>
                  <a:txBody>
                    <a:bodyPr/>
                    <a:lstStyle/>
                    <a:p>
                      <a:pPr algn="ctr"/>
                      <a:r>
                        <a:rPr lang="nb-NO" sz="1600" b="1" dirty="0">
                          <a:solidFill>
                            <a:schemeClr val="bg1"/>
                          </a:solidFill>
                        </a:rPr>
                        <a:t>VG1</a:t>
                      </a:r>
                    </a:p>
                  </a:txBody>
                  <a:tcPr anchor="ctr">
                    <a:solidFill>
                      <a:srgbClr val="9CBEBD"/>
                    </a:solidFill>
                  </a:tcPr>
                </a:tc>
                <a:tc>
                  <a:txBody>
                    <a:bodyPr/>
                    <a:lstStyle/>
                    <a:p>
                      <a:pPr algn="ctr"/>
                      <a:r>
                        <a:rPr lang="nb-NO" sz="1600" i="0"/>
                        <a:t>Norsk</a:t>
                      </a:r>
                    </a:p>
                  </a:txBody>
                  <a:tcPr anchor="ctr">
                    <a:solidFill>
                      <a:srgbClr val="E3EDED"/>
                    </a:solidFill>
                  </a:tcPr>
                </a:tc>
                <a:tc>
                  <a:txBody>
                    <a:bodyPr/>
                    <a:lstStyle/>
                    <a:p>
                      <a:pPr algn="ctr"/>
                      <a:r>
                        <a:rPr lang="nb-NO" sz="1600" i="0" dirty="0"/>
                        <a:t>KRØ</a:t>
                      </a:r>
                    </a:p>
                  </a:txBody>
                  <a:tcPr anchor="ctr">
                    <a:solidFill>
                      <a:srgbClr val="E3EDED"/>
                    </a:solidFill>
                  </a:tcPr>
                </a:tc>
                <a:tc>
                  <a:txBody>
                    <a:bodyPr/>
                    <a:lstStyle/>
                    <a:p>
                      <a:pPr algn="ctr"/>
                      <a:r>
                        <a:rPr lang="nb-NO" sz="1600" i="0" dirty="0">
                          <a:solidFill>
                            <a:schemeClr val="tx1"/>
                          </a:solidFill>
                        </a:rPr>
                        <a:t>Fremmed-språk</a:t>
                      </a:r>
                    </a:p>
                  </a:txBody>
                  <a:tcPr anchor="ctr">
                    <a:solidFill>
                      <a:srgbClr val="E3EDED"/>
                    </a:solidFill>
                  </a:tcPr>
                </a:tc>
                <a:tc>
                  <a:txBody>
                    <a:bodyPr/>
                    <a:lstStyle/>
                    <a:p>
                      <a:pPr algn="ctr"/>
                      <a:r>
                        <a:rPr lang="nb-NO" sz="1600" b="1" i="0" dirty="0">
                          <a:solidFill>
                            <a:srgbClr val="4A7E53"/>
                          </a:solidFill>
                        </a:rPr>
                        <a:t>Samfunns-fag</a:t>
                      </a:r>
                    </a:p>
                  </a:txBody>
                  <a:tcPr anchor="ctr">
                    <a:solidFill>
                      <a:srgbClr val="E3EDED"/>
                    </a:solidFill>
                  </a:tcPr>
                </a:tc>
                <a:tc>
                  <a:txBody>
                    <a:bodyPr/>
                    <a:lstStyle/>
                    <a:p>
                      <a:pPr algn="ctr"/>
                      <a:r>
                        <a:rPr lang="nb-NO" sz="1600" b="1" i="0" dirty="0">
                          <a:solidFill>
                            <a:srgbClr val="4A7E53"/>
                          </a:solidFill>
                        </a:rPr>
                        <a:t>Matte</a:t>
                      </a:r>
                      <a:br>
                        <a:rPr lang="nb-NO" sz="1600" b="1" i="0" dirty="0">
                          <a:solidFill>
                            <a:srgbClr val="4A7E53"/>
                          </a:solidFill>
                        </a:rPr>
                      </a:br>
                      <a:r>
                        <a:rPr lang="nb-NO" sz="1600" b="1" i="0" dirty="0">
                          <a:solidFill>
                            <a:srgbClr val="4A7E53"/>
                          </a:solidFill>
                        </a:rPr>
                        <a:t>(1P/1T)</a:t>
                      </a:r>
                    </a:p>
                  </a:txBody>
                  <a:tcPr anchor="ctr">
                    <a:solidFill>
                      <a:srgbClr val="E3EDED"/>
                    </a:solidFill>
                  </a:tcPr>
                </a:tc>
                <a:tc>
                  <a:txBody>
                    <a:bodyPr/>
                    <a:lstStyle/>
                    <a:p>
                      <a:pPr algn="ctr"/>
                      <a:r>
                        <a:rPr lang="nb-NO" sz="1600" b="1" i="0" dirty="0">
                          <a:solidFill>
                            <a:srgbClr val="4A7E53"/>
                          </a:solidFill>
                        </a:rPr>
                        <a:t>Geografi</a:t>
                      </a:r>
                    </a:p>
                  </a:txBody>
                  <a:tcPr anchor="ctr">
                    <a:solidFill>
                      <a:srgbClr val="E3EDED"/>
                    </a:solidFill>
                  </a:tcPr>
                </a:tc>
                <a:tc>
                  <a:txBody>
                    <a:bodyPr/>
                    <a:lstStyle/>
                    <a:p>
                      <a:pPr algn="ctr"/>
                      <a:r>
                        <a:rPr lang="nb-NO" sz="1600" b="1" i="0" dirty="0">
                          <a:solidFill>
                            <a:srgbClr val="4A7E53"/>
                          </a:solidFill>
                        </a:rPr>
                        <a:t>Naturfag</a:t>
                      </a:r>
                    </a:p>
                  </a:txBody>
                  <a:tcPr anchor="ctr">
                    <a:solidFill>
                      <a:srgbClr val="E3EDED"/>
                    </a:solidFill>
                  </a:tcPr>
                </a:tc>
                <a:tc>
                  <a:txBody>
                    <a:bodyPr/>
                    <a:lstStyle/>
                    <a:p>
                      <a:pPr algn="ctr"/>
                      <a:r>
                        <a:rPr lang="nb-NO" sz="1600" b="1" i="0" dirty="0">
                          <a:solidFill>
                            <a:srgbClr val="4A7E53"/>
                          </a:solidFill>
                        </a:rPr>
                        <a:t>Engelsk</a:t>
                      </a:r>
                    </a:p>
                  </a:txBody>
                  <a:tcPr anchor="ctr">
                    <a:solidFill>
                      <a:srgbClr val="E3EDED"/>
                    </a:solidFill>
                  </a:tcPr>
                </a:tc>
                <a:extLst>
                  <a:ext uri="{0D108BD9-81ED-4DB2-BD59-A6C34878D82A}">
                    <a16:rowId xmlns:a16="http://schemas.microsoft.com/office/drawing/2014/main" val="667404526"/>
                  </a:ext>
                </a:extLst>
              </a:tr>
            </a:tbl>
          </a:graphicData>
        </a:graphic>
      </p:graphicFrame>
      <p:cxnSp>
        <p:nvCxnSpPr>
          <p:cNvPr id="8" name="Rett pilkobling 7"/>
          <p:cNvCxnSpPr/>
          <p:nvPr/>
        </p:nvCxnSpPr>
        <p:spPr>
          <a:xfrm flipV="1">
            <a:off x="7826644" y="2696705"/>
            <a:ext cx="619932" cy="619932"/>
          </a:xfrm>
          <a:prstGeom prst="straightConnector1">
            <a:avLst/>
          </a:prstGeom>
          <a:ln>
            <a:prstDash val="dash"/>
            <a:tailEnd type="triangle"/>
          </a:ln>
        </p:spPr>
        <p:style>
          <a:lnRef idx="3">
            <a:schemeClr val="dk1"/>
          </a:lnRef>
          <a:fillRef idx="0">
            <a:schemeClr val="dk1"/>
          </a:fillRef>
          <a:effectRef idx="2">
            <a:schemeClr val="dk1"/>
          </a:effectRef>
          <a:fontRef idx="minor">
            <a:schemeClr val="tx1"/>
          </a:fontRef>
        </p:style>
      </p:cxnSp>
      <p:cxnSp>
        <p:nvCxnSpPr>
          <p:cNvPr id="6" name="Rett pilkobling 5">
            <a:extLst>
              <a:ext uri="{FF2B5EF4-FFF2-40B4-BE49-F238E27FC236}">
                <a16:creationId xmlns:a16="http://schemas.microsoft.com/office/drawing/2014/main" id="{5A686B65-E9D9-485A-A778-2CE1AFFE3330}"/>
              </a:ext>
            </a:extLst>
          </p:cNvPr>
          <p:cNvCxnSpPr>
            <a:cxnSpLocks/>
          </p:cNvCxnSpPr>
          <p:nvPr/>
        </p:nvCxnSpPr>
        <p:spPr>
          <a:xfrm flipV="1">
            <a:off x="8782608" y="2817091"/>
            <a:ext cx="0" cy="784084"/>
          </a:xfrm>
          <a:prstGeom prst="straightConnector1">
            <a:avLst/>
          </a:prstGeom>
          <a:ln>
            <a:prstDash val="dash"/>
            <a:tailEnd type="triangle"/>
          </a:ln>
        </p:spPr>
        <p:style>
          <a:lnRef idx="3">
            <a:schemeClr val="dk1"/>
          </a:lnRef>
          <a:fillRef idx="0">
            <a:schemeClr val="dk1"/>
          </a:fillRef>
          <a:effectRef idx="2">
            <a:schemeClr val="dk1"/>
          </a:effectRef>
          <a:fontRef idx="minor">
            <a:schemeClr val="tx1"/>
          </a:fontRef>
        </p:style>
      </p:cxnSp>
      <p:cxnSp>
        <p:nvCxnSpPr>
          <p:cNvPr id="9" name="Rett pilkobling 8">
            <a:extLst>
              <a:ext uri="{FF2B5EF4-FFF2-40B4-BE49-F238E27FC236}">
                <a16:creationId xmlns:a16="http://schemas.microsoft.com/office/drawing/2014/main" id="{8CBFCFF8-0E64-4286-8168-4381AE217983}"/>
              </a:ext>
            </a:extLst>
          </p:cNvPr>
          <p:cNvCxnSpPr>
            <a:cxnSpLocks/>
          </p:cNvCxnSpPr>
          <p:nvPr/>
        </p:nvCxnSpPr>
        <p:spPr>
          <a:xfrm flipV="1">
            <a:off x="10218863" y="2770406"/>
            <a:ext cx="0" cy="784084"/>
          </a:xfrm>
          <a:prstGeom prst="straightConnector1">
            <a:avLst/>
          </a:prstGeom>
          <a:ln>
            <a:prstDash val="dash"/>
            <a:tailEnd type="triangle"/>
          </a:ln>
        </p:spPr>
        <p:style>
          <a:lnRef idx="3">
            <a:schemeClr val="dk1"/>
          </a:lnRef>
          <a:fillRef idx="0">
            <a:schemeClr val="dk1"/>
          </a:fillRef>
          <a:effectRef idx="2">
            <a:schemeClr val="dk1"/>
          </a:effectRef>
          <a:fontRef idx="minor">
            <a:schemeClr val="tx1"/>
          </a:fontRef>
        </p:style>
      </p:cxnSp>
      <p:cxnSp>
        <p:nvCxnSpPr>
          <p:cNvPr id="10" name="Rett pilkobling 9">
            <a:extLst>
              <a:ext uri="{FF2B5EF4-FFF2-40B4-BE49-F238E27FC236}">
                <a16:creationId xmlns:a16="http://schemas.microsoft.com/office/drawing/2014/main" id="{833E15B8-2CF6-419C-BC7D-F637505AF0D0}"/>
              </a:ext>
            </a:extLst>
          </p:cNvPr>
          <p:cNvCxnSpPr>
            <a:cxnSpLocks/>
          </p:cNvCxnSpPr>
          <p:nvPr/>
        </p:nvCxnSpPr>
        <p:spPr>
          <a:xfrm flipH="1" flipV="1">
            <a:off x="10714182" y="2817091"/>
            <a:ext cx="479117" cy="737399"/>
          </a:xfrm>
          <a:prstGeom prst="straightConnector1">
            <a:avLst/>
          </a:prstGeom>
          <a:ln>
            <a:prstDash val="dash"/>
            <a:tailEnd type="triangle"/>
          </a:ln>
        </p:spPr>
        <p:style>
          <a:lnRef idx="3">
            <a:schemeClr val="dk1"/>
          </a:lnRef>
          <a:fillRef idx="0">
            <a:schemeClr val="dk1"/>
          </a:fillRef>
          <a:effectRef idx="2">
            <a:schemeClr val="dk1"/>
          </a:effectRef>
          <a:fontRef idx="minor">
            <a:schemeClr val="tx1"/>
          </a:fontRef>
        </p:style>
      </p:cxnSp>
      <p:sp>
        <p:nvSpPr>
          <p:cNvPr id="7" name="Plassholder for innhold 6">
            <a:extLst>
              <a:ext uri="{FF2B5EF4-FFF2-40B4-BE49-F238E27FC236}">
                <a16:creationId xmlns:a16="http://schemas.microsoft.com/office/drawing/2014/main" id="{07EA3C32-7260-47FD-AA97-DC5424FD62FD}"/>
              </a:ext>
            </a:extLst>
          </p:cNvPr>
          <p:cNvSpPr>
            <a:spLocks noGrp="1"/>
          </p:cNvSpPr>
          <p:nvPr>
            <p:ph idx="1"/>
          </p:nvPr>
        </p:nvSpPr>
        <p:spPr>
          <a:xfrm>
            <a:off x="1428641" y="310776"/>
            <a:ext cx="10515600" cy="4351338"/>
          </a:xfrm>
        </p:spPr>
        <p:txBody>
          <a:bodyPr/>
          <a:lstStyle/>
          <a:p>
            <a:pPr marL="0" indent="0">
              <a:buNone/>
            </a:pPr>
            <a:r>
              <a:rPr lang="nb-NO" dirty="0"/>
              <a:t>Fagoversikt per </a:t>
            </a:r>
            <a:r>
              <a:rPr lang="nb-NO" dirty="0" err="1"/>
              <a:t>årstrinn</a:t>
            </a:r>
            <a:r>
              <a:rPr lang="nb-NO" dirty="0"/>
              <a:t> (avsluttende fag markert grønt) </a:t>
            </a:r>
          </a:p>
        </p:txBody>
      </p:sp>
    </p:spTree>
    <p:extLst>
      <p:ext uri="{BB962C8B-B14F-4D97-AF65-F5344CB8AC3E}">
        <p14:creationId xmlns:p14="http://schemas.microsoft.com/office/powerpoint/2010/main" val="3667756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e 1"/>
          <p:cNvPicPr>
            <a:picLocks noChangeAspect="1"/>
          </p:cNvPicPr>
          <p:nvPr/>
        </p:nvPicPr>
        <p:blipFill rotWithShape="1">
          <a:blip r:embed="rId2"/>
          <a:srcRect l="33530" t="9489" r="35813" b="30601"/>
          <a:stretch/>
        </p:blipFill>
        <p:spPr>
          <a:xfrm>
            <a:off x="2903621" y="0"/>
            <a:ext cx="6513095" cy="6930191"/>
          </a:xfrm>
          <a:prstGeom prst="rect">
            <a:avLst/>
          </a:prstGeom>
          <a:ln w="3175">
            <a:solidFill>
              <a:schemeClr val="tx1"/>
            </a:solidFill>
          </a:ln>
        </p:spPr>
      </p:pic>
    </p:spTree>
    <p:extLst>
      <p:ext uri="{BB962C8B-B14F-4D97-AF65-F5344CB8AC3E}">
        <p14:creationId xmlns:p14="http://schemas.microsoft.com/office/powerpoint/2010/main" val="3710619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rotWithShape="1">
          <a:blip r:embed="rId2"/>
          <a:srcRect l="29058" t="10469" r="29302" b="7744"/>
          <a:stretch/>
        </p:blipFill>
        <p:spPr>
          <a:xfrm>
            <a:off x="2935705" y="-112295"/>
            <a:ext cx="6705600" cy="7202905"/>
          </a:xfrm>
          <a:prstGeom prst="rect">
            <a:avLst/>
          </a:prstGeom>
          <a:ln w="3175">
            <a:solidFill>
              <a:schemeClr val="tx1"/>
            </a:solidFill>
          </a:ln>
        </p:spPr>
      </p:pic>
    </p:spTree>
    <p:extLst>
      <p:ext uri="{BB962C8B-B14F-4D97-AF65-F5344CB8AC3E}">
        <p14:creationId xmlns:p14="http://schemas.microsoft.com/office/powerpoint/2010/main" val="2815995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k 11" descr="En økologisk-figur med en flat kant">
            <a:extLst>
              <a:ext uri="{FF2B5EF4-FFF2-40B4-BE49-F238E27FC236}">
                <a16:creationId xmlns:a16="http://schemas.microsoft.com/office/drawing/2014/main" id="{29023AA0-7BF5-4BB2-868E-42445FE165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817" y="0"/>
            <a:ext cx="4981074" cy="4981074"/>
          </a:xfrm>
          <a:prstGeom prst="rect">
            <a:avLst/>
          </a:prstGeom>
        </p:spPr>
      </p:pic>
      <p:pic>
        <p:nvPicPr>
          <p:cNvPr id="11" name="Bilde 10">
            <a:extLst>
              <a:ext uri="{FF2B5EF4-FFF2-40B4-BE49-F238E27FC236}">
                <a16:creationId xmlns:a16="http://schemas.microsoft.com/office/drawing/2014/main" id="{2CE70ADE-3416-4DEF-8C87-9937C14FD769}"/>
              </a:ext>
            </a:extLst>
          </p:cNvPr>
          <p:cNvPicPr>
            <a:picLocks noChangeAspect="1"/>
          </p:cNvPicPr>
          <p:nvPr/>
        </p:nvPicPr>
        <p:blipFill rotWithShape="1">
          <a:blip r:embed="rId5"/>
          <a:srcRect t="2988"/>
          <a:stretch/>
        </p:blipFill>
        <p:spPr>
          <a:xfrm>
            <a:off x="5563633" y="1177365"/>
            <a:ext cx="5960246" cy="5368213"/>
          </a:xfrm>
          <a:prstGeom prst="rect">
            <a:avLst/>
          </a:prstGeom>
        </p:spPr>
      </p:pic>
      <p:sp>
        <p:nvSpPr>
          <p:cNvPr id="10" name="TekstSylinder 9"/>
          <p:cNvSpPr txBox="1"/>
          <p:nvPr/>
        </p:nvSpPr>
        <p:spPr>
          <a:xfrm>
            <a:off x="1090863" y="312422"/>
            <a:ext cx="5005137" cy="646331"/>
          </a:xfrm>
          <a:prstGeom prst="rect">
            <a:avLst/>
          </a:prstGeom>
          <a:noFill/>
        </p:spPr>
        <p:txBody>
          <a:bodyPr wrap="square" rtlCol="0">
            <a:spAutoFit/>
          </a:bodyPr>
          <a:lstStyle/>
          <a:p>
            <a:r>
              <a:rPr lang="nb-NO" sz="3600" b="1" dirty="0">
                <a:solidFill>
                  <a:schemeClr val="bg1"/>
                </a:solidFill>
              </a:rPr>
              <a:t>VITNEMÅL</a:t>
            </a:r>
          </a:p>
        </p:txBody>
      </p:sp>
      <p:sp>
        <p:nvSpPr>
          <p:cNvPr id="4" name="TekstSylinder 3">
            <a:extLst>
              <a:ext uri="{FF2B5EF4-FFF2-40B4-BE49-F238E27FC236}">
                <a16:creationId xmlns:a16="http://schemas.microsoft.com/office/drawing/2014/main" id="{E3628210-204F-461A-B14D-2053D8A06563}"/>
              </a:ext>
            </a:extLst>
          </p:cNvPr>
          <p:cNvSpPr txBox="1"/>
          <p:nvPr/>
        </p:nvSpPr>
        <p:spPr>
          <a:xfrm>
            <a:off x="311608" y="1549587"/>
            <a:ext cx="4040223"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nb-NO" dirty="0">
                <a:cs typeface="Calibri"/>
              </a:rPr>
              <a:t>Du må bestå </a:t>
            </a:r>
            <a:r>
              <a:rPr lang="nb-NO" b="1" dirty="0">
                <a:solidFill>
                  <a:srgbClr val="70AD47"/>
                </a:solidFill>
                <a:cs typeface="Calibri"/>
              </a:rPr>
              <a:t>alle</a:t>
            </a:r>
            <a:r>
              <a:rPr lang="nb-NO" dirty="0">
                <a:cs typeface="Calibri"/>
              </a:rPr>
              <a:t> fag og eksamener</a:t>
            </a:r>
            <a:br>
              <a:rPr lang="nb-NO" dirty="0">
                <a:cs typeface="Calibri"/>
              </a:rPr>
            </a:br>
            <a:endParaRPr lang="nb-NO" dirty="0">
              <a:cs typeface="Calibri"/>
            </a:endParaRPr>
          </a:p>
          <a:p>
            <a:pPr marL="285750" indent="-285750">
              <a:buFont typeface="Arial" panose="020B0604020202020204" pitchFamily="34" charset="0"/>
              <a:buChar char="•"/>
            </a:pPr>
            <a:r>
              <a:rPr lang="nb-NO" b="1" dirty="0">
                <a:cs typeface="Calibri"/>
              </a:rPr>
              <a:t>Alle karakterene teller like mye til slutt</a:t>
            </a:r>
            <a:r>
              <a:rPr lang="nb-NO" dirty="0">
                <a:cs typeface="Calibri"/>
              </a:rPr>
              <a:t>:</a:t>
            </a:r>
          </a:p>
          <a:p>
            <a:pPr marL="742950" lvl="1" indent="-285750">
              <a:buFont typeface="Arial" panose="020B0604020202020204" pitchFamily="34" charset="0"/>
              <a:buChar char="•"/>
            </a:pPr>
            <a:r>
              <a:rPr lang="nb-NO" dirty="0">
                <a:cs typeface="Calibri"/>
              </a:rPr>
              <a:t>Gjennomsnittet av alle karakterene er det som har mest betydning</a:t>
            </a:r>
          </a:p>
          <a:p>
            <a:pPr marL="742950" lvl="1" indent="-285750">
              <a:buFont typeface="Arial" panose="020B0604020202020204" pitchFamily="34" charset="0"/>
              <a:buChar char="•"/>
            </a:pPr>
            <a:r>
              <a:rPr lang="nb-NO" dirty="0">
                <a:cs typeface="Calibri"/>
              </a:rPr>
              <a:t>Det er ingen forskjell på KRØ, kjemi 1 og engelsk. </a:t>
            </a:r>
          </a:p>
          <a:p>
            <a:pPr marL="742950" lvl="1" indent="-285750">
              <a:buFont typeface="Arial" panose="020B0604020202020204" pitchFamily="34" charset="0"/>
              <a:buChar char="•"/>
            </a:pPr>
            <a:r>
              <a:rPr lang="nb-NO" dirty="0">
                <a:cs typeface="Calibri"/>
              </a:rPr>
              <a:t>Du søker høyere studier med en </a:t>
            </a:r>
            <a:r>
              <a:rPr lang="nb-NO" b="1" dirty="0">
                <a:cs typeface="Calibri"/>
              </a:rPr>
              <a:t>poengsum</a:t>
            </a:r>
            <a:br>
              <a:rPr lang="nb-NO" b="1" dirty="0">
                <a:cs typeface="Calibri"/>
              </a:rPr>
            </a:br>
            <a:endParaRPr lang="nb-NO" dirty="0">
              <a:cs typeface="Calibri"/>
            </a:endParaRPr>
          </a:p>
          <a:p>
            <a:pPr marL="285750" indent="-285750">
              <a:buFont typeface="Arial" panose="020B0604020202020204" pitchFamily="34" charset="0"/>
              <a:buChar char="•"/>
            </a:pPr>
            <a:r>
              <a:rPr lang="nb-NO" dirty="0">
                <a:cs typeface="Calibri"/>
              </a:rPr>
              <a:t>Ikke legg vekt på tilleggspoeng:</a:t>
            </a:r>
          </a:p>
          <a:p>
            <a:pPr marL="742950" lvl="1" indent="-285750">
              <a:buFont typeface="Arial" panose="020B0604020202020204" pitchFamily="34" charset="0"/>
              <a:buChar char="•"/>
            </a:pPr>
            <a:r>
              <a:rPr lang="nb-NO" dirty="0">
                <a:cs typeface="Calibri"/>
              </a:rPr>
              <a:t>De andre søkerne har de samme poengene</a:t>
            </a:r>
          </a:p>
          <a:p>
            <a:pPr marL="742950" lvl="1" indent="-285750">
              <a:buFont typeface="Arial" panose="020B0604020202020204" pitchFamily="34" charset="0"/>
              <a:buChar char="•"/>
            </a:pPr>
            <a:r>
              <a:rPr lang="nb-NO" dirty="0">
                <a:cs typeface="Calibri"/>
              </a:rPr>
              <a:t>Nuller hverandre ut</a:t>
            </a:r>
          </a:p>
          <a:p>
            <a:pPr marL="742950" lvl="1" indent="-285750">
              <a:buFont typeface="Arial" panose="020B0604020202020204" pitchFamily="34" charset="0"/>
              <a:buChar char="•"/>
            </a:pPr>
            <a:r>
              <a:rPr lang="nb-NO" dirty="0">
                <a:cs typeface="Calibri"/>
              </a:rPr>
              <a:t>Karaktersnittet er det som da bestemmer</a:t>
            </a:r>
          </a:p>
        </p:txBody>
      </p:sp>
    </p:spTree>
    <p:extLst>
      <p:ext uri="{BB962C8B-B14F-4D97-AF65-F5344CB8AC3E}">
        <p14:creationId xmlns:p14="http://schemas.microsoft.com/office/powerpoint/2010/main" val="3609903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Veien frem til fagvalget</a:t>
            </a:r>
          </a:p>
        </p:txBody>
      </p:sp>
      <p:sp>
        <p:nvSpPr>
          <p:cNvPr id="3" name="Plassholder for innhold 2"/>
          <p:cNvSpPr>
            <a:spLocks noGrp="1"/>
          </p:cNvSpPr>
          <p:nvPr>
            <p:ph idx="1"/>
          </p:nvPr>
        </p:nvSpPr>
        <p:spPr>
          <a:xfrm>
            <a:off x="884428" y="2084832"/>
            <a:ext cx="9720071" cy="4023360"/>
          </a:xfrm>
        </p:spPr>
        <p:txBody>
          <a:bodyPr>
            <a:normAutofit fontScale="92500" lnSpcReduction="10000"/>
          </a:bodyPr>
          <a:lstStyle/>
          <a:p>
            <a:pPr>
              <a:buClr>
                <a:schemeClr val="tx2"/>
              </a:buClr>
              <a:buFont typeface="Arial" panose="020B0604020202020204" pitchFamily="34" charset="0"/>
              <a:buChar char="•"/>
            </a:pPr>
            <a:r>
              <a:rPr lang="nb-NO" dirty="0"/>
              <a:t>Informasjon om fagpakkene før juleferien</a:t>
            </a:r>
          </a:p>
          <a:p>
            <a:pPr>
              <a:buClr>
                <a:schemeClr val="tx2"/>
              </a:buClr>
              <a:buFont typeface="Arial" panose="020B0604020202020204" pitchFamily="34" charset="0"/>
              <a:buChar char="•"/>
            </a:pPr>
            <a:r>
              <a:rPr lang="nb-NO" dirty="0"/>
              <a:t>Karriereveiledning med rådgiver</a:t>
            </a:r>
          </a:p>
          <a:p>
            <a:pPr lvl="1">
              <a:buClr>
                <a:schemeClr val="tx2"/>
              </a:buClr>
            </a:pPr>
            <a:r>
              <a:rPr lang="nb-NO" dirty="0"/>
              <a:t>Informert om aktiviteter frem mot fagvalget</a:t>
            </a:r>
          </a:p>
          <a:p>
            <a:pPr lvl="1">
              <a:buClr>
                <a:schemeClr val="tx2"/>
              </a:buClr>
            </a:pPr>
            <a:r>
              <a:rPr lang="nb-NO" dirty="0"/>
              <a:t>Råd om hva en burde vurdere når en velger fagpakke</a:t>
            </a:r>
          </a:p>
          <a:p>
            <a:pPr lvl="1">
              <a:buClr>
                <a:schemeClr val="tx2"/>
              </a:buClr>
            </a:pPr>
            <a:r>
              <a:rPr lang="nb-NO" dirty="0"/>
              <a:t>Aktiviteter og øvelser</a:t>
            </a:r>
          </a:p>
          <a:p>
            <a:pPr>
              <a:buClr>
                <a:schemeClr val="tx2"/>
              </a:buClr>
            </a:pPr>
            <a:r>
              <a:rPr lang="nb-NO" dirty="0"/>
              <a:t>Foreldremøte om fagvalg onsdag 11. januar</a:t>
            </a:r>
          </a:p>
          <a:p>
            <a:pPr>
              <a:buClr>
                <a:schemeClr val="tx2"/>
              </a:buClr>
            </a:pPr>
            <a:r>
              <a:rPr lang="nb-NO" dirty="0"/>
              <a:t>Halvårsvurderingene er klare 16. januar</a:t>
            </a:r>
          </a:p>
          <a:p>
            <a:pPr>
              <a:buClr>
                <a:schemeClr val="tx2"/>
              </a:buClr>
            </a:pPr>
            <a:r>
              <a:rPr lang="nb-NO" dirty="0"/>
              <a:t>Fagvalgtorg onsdag 18. januar</a:t>
            </a:r>
          </a:p>
          <a:p>
            <a:pPr lvl="1">
              <a:buClr>
                <a:schemeClr val="tx2"/>
              </a:buClr>
              <a:buFont typeface="Arial" panose="020B0604020202020204" pitchFamily="34" charset="0"/>
              <a:buChar char="•"/>
            </a:pPr>
            <a:r>
              <a:rPr lang="nb-NO" dirty="0"/>
              <a:t>Får informasjon om fag fra lærere og Vg3-elever </a:t>
            </a:r>
          </a:p>
          <a:p>
            <a:pPr>
              <a:buClr>
                <a:schemeClr val="tx2"/>
              </a:buClr>
              <a:buFont typeface="Arial" panose="020B0604020202020204" pitchFamily="34" charset="0"/>
              <a:buChar char="•"/>
            </a:pPr>
            <a:r>
              <a:rPr lang="nb-NO" dirty="0"/>
              <a:t> Gjennomføre fagvalg </a:t>
            </a:r>
            <a:r>
              <a:rPr lang="nb-NO" dirty="0">
                <a:solidFill>
                  <a:srgbClr val="DF1835"/>
                </a:solidFill>
              </a:rPr>
              <a:t>mandag 30. januar</a:t>
            </a:r>
          </a:p>
        </p:txBody>
      </p:sp>
      <p:pic>
        <p:nvPicPr>
          <p:cNvPr id="5" name="Grafikk 4" descr="En lyspæren">
            <a:extLst>
              <a:ext uri="{FF2B5EF4-FFF2-40B4-BE49-F238E27FC236}">
                <a16:creationId xmlns:a16="http://schemas.microsoft.com/office/drawing/2014/main" id="{362267BA-765B-46B3-A5A3-DFAF5C80BD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3543" y="443753"/>
            <a:ext cx="4572000" cy="4572000"/>
          </a:xfrm>
          <a:prstGeom prst="rect">
            <a:avLst/>
          </a:prstGeom>
        </p:spPr>
      </p:pic>
    </p:spTree>
    <p:extLst>
      <p:ext uri="{BB962C8B-B14F-4D97-AF65-F5344CB8AC3E}">
        <p14:creationId xmlns:p14="http://schemas.microsoft.com/office/powerpoint/2010/main" val="3559939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261926-A628-4739-B804-A55FEADE1562}"/>
              </a:ext>
            </a:extLst>
          </p:cNvPr>
          <p:cNvSpPr>
            <a:spLocks noGrp="1"/>
          </p:cNvSpPr>
          <p:nvPr>
            <p:ph type="title"/>
          </p:nvPr>
        </p:nvSpPr>
        <p:spPr/>
        <p:txBody>
          <a:bodyPr/>
          <a:lstStyle/>
          <a:p>
            <a:r>
              <a:rPr lang="nb-NO" b="1" dirty="0"/>
              <a:t>Eleven bør velge det en er interessert i og mestrer</a:t>
            </a:r>
          </a:p>
        </p:txBody>
      </p:sp>
      <p:sp>
        <p:nvSpPr>
          <p:cNvPr id="3" name="Plassholder for innhold 2">
            <a:extLst>
              <a:ext uri="{FF2B5EF4-FFF2-40B4-BE49-F238E27FC236}">
                <a16:creationId xmlns:a16="http://schemas.microsoft.com/office/drawing/2014/main" id="{2C1A3F14-D64F-4747-BA98-66313210F69B}"/>
              </a:ext>
            </a:extLst>
          </p:cNvPr>
          <p:cNvSpPr>
            <a:spLocks noGrp="1"/>
          </p:cNvSpPr>
          <p:nvPr>
            <p:ph sz="half" idx="1"/>
          </p:nvPr>
        </p:nvSpPr>
        <p:spPr>
          <a:xfrm>
            <a:off x="1024126" y="1878741"/>
            <a:ext cx="5388867" cy="4614134"/>
          </a:xfrm>
        </p:spPr>
        <p:txBody>
          <a:bodyPr>
            <a:normAutofit/>
          </a:bodyPr>
          <a:lstStyle/>
          <a:p>
            <a:pPr>
              <a:buFont typeface="Wingdings" panose="05000000000000000000" pitchFamily="2" charset="2"/>
              <a:buChar char="§"/>
            </a:pPr>
            <a:r>
              <a:rPr lang="nb-NO" dirty="0"/>
              <a:t>Utforske interesser</a:t>
            </a:r>
          </a:p>
          <a:p>
            <a:pPr>
              <a:buFont typeface="Wingdings" panose="05000000000000000000" pitchFamily="2" charset="2"/>
              <a:buChar char="§"/>
            </a:pPr>
            <a:r>
              <a:rPr lang="nb-NO" dirty="0"/>
              <a:t>Mange muligheter etter vgs. </a:t>
            </a:r>
          </a:p>
          <a:p>
            <a:pPr>
              <a:buFont typeface="Wingdings" panose="05000000000000000000" pitchFamily="2" charset="2"/>
              <a:buChar char="§"/>
            </a:pPr>
            <a:r>
              <a:rPr lang="nb-NO" dirty="0"/>
              <a:t>Velg det man er</a:t>
            </a:r>
            <a:r>
              <a:rPr lang="nb-NO" dirty="0">
                <a:solidFill>
                  <a:srgbClr val="DF1835"/>
                </a:solidFill>
              </a:rPr>
              <a:t> interessert i og mestrer NÅ. </a:t>
            </a:r>
          </a:p>
          <a:p>
            <a:pPr lvl="1">
              <a:buFont typeface="Wingdings" panose="05000000000000000000" pitchFamily="2" charset="2"/>
              <a:buChar char="§"/>
            </a:pPr>
            <a:r>
              <a:rPr lang="nb-NO" dirty="0"/>
              <a:t>Ikke velg fordi en skal bli god eller interessert i noe ‘’i fremtiden’’</a:t>
            </a:r>
          </a:p>
          <a:p>
            <a:pPr lvl="1">
              <a:buFont typeface="Wingdings" panose="05000000000000000000" pitchFamily="2" charset="2"/>
              <a:buChar char="§"/>
            </a:pPr>
            <a:r>
              <a:rPr lang="nb-NO" dirty="0"/>
              <a:t>‘’Jeg skal skjerpe meg’’ er ikke en plan</a:t>
            </a:r>
          </a:p>
          <a:p>
            <a:pPr lvl="1">
              <a:buFont typeface="Wingdings" panose="05000000000000000000" pitchFamily="2" charset="2"/>
              <a:buChar char="§"/>
            </a:pPr>
            <a:r>
              <a:rPr lang="nb-NO" dirty="0"/>
              <a:t>Å endre personlighet og interesser for fagvalget er ikke realistisk</a:t>
            </a:r>
          </a:p>
          <a:p>
            <a:pPr lvl="1">
              <a:buFont typeface="Wingdings" panose="05000000000000000000" pitchFamily="2" charset="2"/>
              <a:buChar char="§"/>
            </a:pPr>
            <a:r>
              <a:rPr lang="nb-NO" dirty="0"/>
              <a:t>Husk at en skal være motivert i 2 år</a:t>
            </a:r>
          </a:p>
          <a:p>
            <a:endParaRPr lang="nb-NO" dirty="0"/>
          </a:p>
        </p:txBody>
      </p:sp>
      <p:pic>
        <p:nvPicPr>
          <p:cNvPr id="20" name="Plassholder for innhold 19" descr="Bærbar data maskin med telefon og kalkulator">
            <a:extLst>
              <a:ext uri="{FF2B5EF4-FFF2-40B4-BE49-F238E27FC236}">
                <a16:creationId xmlns:a16="http://schemas.microsoft.com/office/drawing/2014/main" id="{C486CC8F-0DF1-4447-BD26-E553FF101DE2}"/>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06131" y="995972"/>
            <a:ext cx="2904978" cy="2904978"/>
          </a:xfrm>
        </p:spPr>
      </p:pic>
      <p:pic>
        <p:nvPicPr>
          <p:cNvPr id="22" name="Grafikk 21" descr="Tre pensler med malings rør og en pynte bokstav i Paint">
            <a:extLst>
              <a:ext uri="{FF2B5EF4-FFF2-40B4-BE49-F238E27FC236}">
                <a16:creationId xmlns:a16="http://schemas.microsoft.com/office/drawing/2014/main" id="{B0B37B50-263F-46E2-A832-907263F50D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80066" y="687455"/>
            <a:ext cx="4023361" cy="4023361"/>
          </a:xfrm>
          <a:prstGeom prst="rect">
            <a:avLst/>
          </a:prstGeom>
        </p:spPr>
      </p:pic>
      <p:pic>
        <p:nvPicPr>
          <p:cNvPr id="24" name="Grafikk 23" descr="Muffins med frukt og yr">
            <a:extLst>
              <a:ext uri="{FF2B5EF4-FFF2-40B4-BE49-F238E27FC236}">
                <a16:creationId xmlns:a16="http://schemas.microsoft.com/office/drawing/2014/main" id="{DF29042E-915F-4FC7-8FFA-C6D5CB9067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61626" y="2877272"/>
            <a:ext cx="4311748" cy="4311748"/>
          </a:xfrm>
          <a:prstGeom prst="rect">
            <a:avLst/>
          </a:prstGeom>
        </p:spPr>
      </p:pic>
      <p:pic>
        <p:nvPicPr>
          <p:cNvPr id="28" name="Grafikk 27" descr="En fiolin">
            <a:extLst>
              <a:ext uri="{FF2B5EF4-FFF2-40B4-BE49-F238E27FC236}">
                <a16:creationId xmlns:a16="http://schemas.microsoft.com/office/drawing/2014/main" id="{1FA8A6A9-6A71-4570-9949-218F14819D8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12994" y="3613991"/>
            <a:ext cx="3290433" cy="3290433"/>
          </a:xfrm>
          <a:prstGeom prst="rect">
            <a:avLst/>
          </a:prstGeom>
        </p:spPr>
      </p:pic>
    </p:spTree>
    <p:extLst>
      <p:ext uri="{BB962C8B-B14F-4D97-AF65-F5344CB8AC3E}">
        <p14:creationId xmlns:p14="http://schemas.microsoft.com/office/powerpoint/2010/main" val="4098301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EAE486-44F1-4D70-A0E5-AA616CE456F9}"/>
              </a:ext>
            </a:extLst>
          </p:cNvPr>
          <p:cNvSpPr>
            <a:spLocks noGrp="1"/>
          </p:cNvSpPr>
          <p:nvPr>
            <p:ph type="title"/>
          </p:nvPr>
        </p:nvSpPr>
        <p:spPr/>
        <p:txBody>
          <a:bodyPr/>
          <a:lstStyle/>
          <a:p>
            <a:r>
              <a:rPr lang="nb-NO" b="1" dirty="0">
                <a:solidFill>
                  <a:srgbClr val="9CBEBD"/>
                </a:solidFill>
              </a:rPr>
              <a:t>Eleven bør velge det en er interessert i og mestrer</a:t>
            </a:r>
          </a:p>
        </p:txBody>
      </p:sp>
      <p:sp>
        <p:nvSpPr>
          <p:cNvPr id="3" name="Plassholder for innhold 2">
            <a:extLst>
              <a:ext uri="{FF2B5EF4-FFF2-40B4-BE49-F238E27FC236}">
                <a16:creationId xmlns:a16="http://schemas.microsoft.com/office/drawing/2014/main" id="{35122124-F17E-4590-B53D-DAD82BF50F8F}"/>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nb-NO" dirty="0"/>
              <a:t> Det er eleven som skal: </a:t>
            </a:r>
          </a:p>
          <a:p>
            <a:pPr lvl="1">
              <a:buFont typeface="Arial" panose="020B0604020202020204" pitchFamily="34" charset="0"/>
              <a:buChar char="•"/>
            </a:pPr>
            <a:r>
              <a:rPr lang="nb-NO" dirty="0"/>
              <a:t>møte i timene hver uke de neste 2 årene</a:t>
            </a:r>
          </a:p>
          <a:p>
            <a:pPr lvl="1">
              <a:buFont typeface="Arial" panose="020B0604020202020204" pitchFamily="34" charset="0"/>
              <a:buChar char="•"/>
            </a:pPr>
            <a:r>
              <a:rPr lang="nb-NO" dirty="0"/>
              <a:t>forberede seg til vurderinger og lese om faget</a:t>
            </a:r>
          </a:p>
          <a:p>
            <a:pPr lvl="1">
              <a:buFont typeface="Arial" panose="020B0604020202020204" pitchFamily="34" charset="0"/>
              <a:buChar char="•"/>
            </a:pPr>
            <a:r>
              <a:rPr lang="nb-NO" dirty="0"/>
              <a:t>fullføre og bestå, og få karakterer på et vitnemål </a:t>
            </a:r>
          </a:p>
          <a:p>
            <a:pPr lvl="1">
              <a:buFont typeface="Arial" panose="020B0604020202020204" pitchFamily="34" charset="0"/>
              <a:buChar char="•"/>
            </a:pPr>
            <a:r>
              <a:rPr lang="nb-NO" dirty="0"/>
              <a:t>utforske interessene sine og finne ut hva som er gode mål for seg selv</a:t>
            </a:r>
          </a:p>
          <a:p>
            <a:pPr lvl="1">
              <a:buFont typeface="Arial" panose="020B0604020202020204" pitchFamily="34" charset="0"/>
              <a:buChar char="•"/>
            </a:pPr>
            <a:endParaRPr lang="nb-NO" dirty="0"/>
          </a:p>
          <a:p>
            <a:pPr>
              <a:buFont typeface="Arial" panose="020B0604020202020204" pitchFamily="34" charset="0"/>
              <a:buChar char="•"/>
            </a:pPr>
            <a:r>
              <a:rPr lang="nb-NO" dirty="0"/>
              <a:t> Når man mestrer og er interessert i noe:</a:t>
            </a:r>
          </a:p>
          <a:p>
            <a:pPr lvl="1"/>
            <a:r>
              <a:rPr lang="nb-NO" dirty="0"/>
              <a:t>Er sannsynligheten for å lykkes stor, fordi:</a:t>
            </a:r>
          </a:p>
          <a:p>
            <a:pPr lvl="2"/>
            <a:r>
              <a:rPr lang="nb-NO" dirty="0"/>
              <a:t>Man er motivert</a:t>
            </a:r>
          </a:p>
          <a:p>
            <a:pPr lvl="2"/>
            <a:r>
              <a:rPr lang="nb-NO" dirty="0"/>
              <a:t>Man bruker tid på faget og lærer</a:t>
            </a:r>
          </a:p>
          <a:p>
            <a:pPr lvl="2"/>
            <a:r>
              <a:rPr lang="nb-NO" dirty="0"/>
              <a:t>Man får bedre karakterer – du har større sjanse for å komme inn på et studie du ønsker</a:t>
            </a:r>
          </a:p>
          <a:p>
            <a:pPr lvl="2"/>
            <a:r>
              <a:rPr lang="nb-NO" dirty="0"/>
              <a:t>Større sjanse for å ha en jobb man liker og mestrer godt</a:t>
            </a:r>
            <a:br>
              <a:rPr lang="nb-NO" dirty="0"/>
            </a:br>
            <a:endParaRPr lang="nb-NO" dirty="0"/>
          </a:p>
        </p:txBody>
      </p:sp>
      <p:pic>
        <p:nvPicPr>
          <p:cNvPr id="5" name="Grafikk 4" descr="Bruker av krone hannkjønn med heldekkende fyll">
            <a:extLst>
              <a:ext uri="{FF2B5EF4-FFF2-40B4-BE49-F238E27FC236}">
                <a16:creationId xmlns:a16="http://schemas.microsoft.com/office/drawing/2014/main" id="{C8B7ECCF-6701-4DAC-A39C-56BC3F1885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69860" y="1092280"/>
            <a:ext cx="2769858" cy="2769858"/>
          </a:xfrm>
          <a:prstGeom prst="rect">
            <a:avLst/>
          </a:prstGeom>
        </p:spPr>
      </p:pic>
    </p:spTree>
    <p:extLst>
      <p:ext uri="{BB962C8B-B14F-4D97-AF65-F5344CB8AC3E}">
        <p14:creationId xmlns:p14="http://schemas.microsoft.com/office/powerpoint/2010/main" val="1851061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k 11" descr="To firkanter, en hel dekkende og én er fylt med vann rette linjer">
            <a:extLst>
              <a:ext uri="{FF2B5EF4-FFF2-40B4-BE49-F238E27FC236}">
                <a16:creationId xmlns:a16="http://schemas.microsoft.com/office/drawing/2014/main" id="{490C8170-31DF-438A-8A6C-B15D72C2A3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67090" y="-262840"/>
            <a:ext cx="11493305" cy="7587028"/>
          </a:xfrm>
          <a:prstGeom prst="rect">
            <a:avLst/>
          </a:prstGeom>
        </p:spPr>
      </p:pic>
      <p:sp>
        <p:nvSpPr>
          <p:cNvPr id="2" name="Tittel 1">
            <a:extLst>
              <a:ext uri="{FF2B5EF4-FFF2-40B4-BE49-F238E27FC236}">
                <a16:creationId xmlns:a16="http://schemas.microsoft.com/office/drawing/2014/main" id="{91995B33-72F7-49F4-9AC0-79C3008D7F42}"/>
              </a:ext>
            </a:extLst>
          </p:cNvPr>
          <p:cNvSpPr>
            <a:spLocks noGrp="1"/>
          </p:cNvSpPr>
          <p:nvPr>
            <p:ph type="title"/>
          </p:nvPr>
        </p:nvSpPr>
        <p:spPr/>
        <p:txBody>
          <a:bodyPr/>
          <a:lstStyle/>
          <a:p>
            <a:r>
              <a:rPr lang="nb-NO" dirty="0"/>
              <a:t>Viktig å tenke på før man velger: </a:t>
            </a:r>
          </a:p>
        </p:txBody>
      </p:sp>
      <p:sp>
        <p:nvSpPr>
          <p:cNvPr id="7" name="Plassholder for innhold 6">
            <a:extLst>
              <a:ext uri="{FF2B5EF4-FFF2-40B4-BE49-F238E27FC236}">
                <a16:creationId xmlns:a16="http://schemas.microsoft.com/office/drawing/2014/main" id="{A50894CE-6E9C-44AA-99D9-EB5907F233FD}"/>
              </a:ext>
            </a:extLst>
          </p:cNvPr>
          <p:cNvSpPr>
            <a:spLocks noGrp="1"/>
          </p:cNvSpPr>
          <p:nvPr>
            <p:ph idx="1"/>
          </p:nvPr>
        </p:nvSpPr>
        <p:spPr>
          <a:xfrm>
            <a:off x="926712" y="1730828"/>
            <a:ext cx="9720071" cy="4023360"/>
          </a:xfrm>
        </p:spPr>
        <p:txBody>
          <a:bodyPr>
            <a:normAutofit/>
          </a:bodyPr>
          <a:lstStyle/>
          <a:p>
            <a:r>
              <a:rPr lang="nb-NO" dirty="0"/>
              <a:t>Hvilke fag er med i en fagpakke? </a:t>
            </a:r>
          </a:p>
          <a:p>
            <a:r>
              <a:rPr lang="nb-NO" dirty="0"/>
              <a:t>Forutsetter en fagpakke at jeg har visse karakterer i fag fra Vg1?</a:t>
            </a:r>
          </a:p>
          <a:p>
            <a:pPr lvl="1"/>
            <a:r>
              <a:rPr lang="nb-NO" dirty="0"/>
              <a:t>Sjekk halvårsvurderingene </a:t>
            </a:r>
          </a:p>
          <a:p>
            <a:pPr>
              <a:buFont typeface="Arial" panose="020B0604020202020204" pitchFamily="34" charset="0"/>
              <a:buChar char="•"/>
            </a:pPr>
            <a:r>
              <a:rPr lang="nb-NO" dirty="0"/>
              <a:t>Hva handler de ulike fagene om?    </a:t>
            </a:r>
            <a:r>
              <a:rPr lang="nb-NO" sz="2000" dirty="0">
                <a:hlinkClick r:id="rId5"/>
              </a:rPr>
              <a:t>https://hersleb.vgs.no/Fagtilbud</a:t>
            </a:r>
            <a:r>
              <a:rPr lang="nb-NO" sz="2000" dirty="0"/>
              <a:t> </a:t>
            </a:r>
          </a:p>
          <a:p>
            <a:pPr>
              <a:buFont typeface="Arial" panose="020B0604020202020204" pitchFamily="34" charset="0"/>
              <a:buChar char="•"/>
            </a:pPr>
            <a:r>
              <a:rPr lang="nb-NO" dirty="0"/>
              <a:t>Hvordan er undervisningen? </a:t>
            </a:r>
          </a:p>
          <a:p>
            <a:pPr lvl="1"/>
            <a:r>
              <a:rPr lang="nb-NO" dirty="0"/>
              <a:t>Er det mye muntlig, gjør vi eksperimenter, er det utregning, skal vi jobbe sammen i fast gruppe? Hvor mye forventes det at vi gjør på fritiden? </a:t>
            </a:r>
          </a:p>
          <a:p>
            <a:pPr>
              <a:buFont typeface="Arial" panose="020B0604020202020204" pitchFamily="34" charset="0"/>
              <a:buChar char="•"/>
            </a:pPr>
            <a:r>
              <a:rPr lang="nb-NO" dirty="0"/>
              <a:t> Hva skal jeg kunne i faget? Hvordan ser vurderingene ut? </a:t>
            </a:r>
          </a:p>
        </p:txBody>
      </p:sp>
    </p:spTree>
    <p:extLst>
      <p:ext uri="{BB962C8B-B14F-4D97-AF65-F5344CB8AC3E}">
        <p14:creationId xmlns:p14="http://schemas.microsoft.com/office/powerpoint/2010/main" val="254241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z="3600" b="1" dirty="0"/>
              <a:t>Vær forsiktig med å</a:t>
            </a:r>
            <a:r>
              <a:rPr lang="nb-NO" sz="3600" b="1" u="none" dirty="0"/>
              <a:t> ‘’</a:t>
            </a:r>
            <a:r>
              <a:rPr lang="nb-NO" sz="3600" b="1" dirty="0"/>
              <a:t>H</a:t>
            </a:r>
            <a:r>
              <a:rPr lang="nb-NO" sz="3600" b="1" u="none" dirty="0"/>
              <a:t>olde alle muligheter åpne’’</a:t>
            </a:r>
          </a:p>
        </p:txBody>
      </p:sp>
      <p:sp>
        <p:nvSpPr>
          <p:cNvPr id="3" name="Plassholder for innhold 2"/>
          <p:cNvSpPr>
            <a:spLocks noGrp="1"/>
          </p:cNvSpPr>
          <p:nvPr>
            <p:ph idx="1"/>
          </p:nvPr>
        </p:nvSpPr>
        <p:spPr>
          <a:xfrm>
            <a:off x="1447800" y="1471573"/>
            <a:ext cx="10276018" cy="4801211"/>
          </a:xfrm>
        </p:spPr>
        <p:txBody>
          <a:bodyPr>
            <a:noAutofit/>
          </a:bodyPr>
          <a:lstStyle/>
          <a:p>
            <a:pPr marL="0" indent="0">
              <a:buNone/>
            </a:pPr>
            <a:br>
              <a:rPr lang="nb-NO" sz="2000" dirty="0"/>
            </a:br>
            <a:r>
              <a:rPr lang="nb-NO" dirty="0"/>
              <a:t>Vurder følgende case:</a:t>
            </a:r>
          </a:p>
          <a:p>
            <a:pPr marL="0" indent="0">
              <a:buNone/>
            </a:pPr>
            <a:r>
              <a:rPr lang="nb-NO" sz="1800" i="1" dirty="0"/>
              <a:t>John har karakter 2 i 1T og 3 i naturfag. Han er ikke særlig</a:t>
            </a:r>
            <a:r>
              <a:rPr lang="nb-NO" sz="1800" i="1" u="sng" dirty="0"/>
              <a:t> interessert </a:t>
            </a:r>
            <a:r>
              <a:rPr lang="nb-NO" sz="1800" i="1" dirty="0"/>
              <a:t>i disse fagene, og ønsker ikke å </a:t>
            </a:r>
            <a:r>
              <a:rPr lang="nb-NO" sz="1800" i="1" u="sng" dirty="0"/>
              <a:t>bruke mye tid </a:t>
            </a:r>
            <a:r>
              <a:rPr lang="nb-NO" sz="1800" i="1" dirty="0"/>
              <a:t>på å jobbe med dem på fritiden. For å holde mulighetene åpne velger han Biologi 1, Fysikk 1 og Kjemi 1 til Vg2. Han må fortsette med realfag på Vg3. Han har fremdeles 2 og 3 i disse fagene. Når han skal søke høyere utdanning har han for lavt snitt til å komme inn på utdanninger som krever spesiell studiekompetanse- så han finner ut at han vil søke på lærerutdanning i stedet. På grunn av karaktersnittet sitt kommer han ikke inn på universitetet i Oslo. Så for å kunne ta lærerstudiet må han flytte til Tromsø, som har lavere inntakskrav.  </a:t>
            </a:r>
          </a:p>
          <a:p>
            <a:pPr marL="0" indent="0">
              <a:buNone/>
            </a:pPr>
            <a:endParaRPr lang="nb-NO" dirty="0"/>
          </a:p>
          <a:p>
            <a:pPr marL="0" indent="0">
              <a:buNone/>
            </a:pPr>
            <a:br>
              <a:rPr lang="nb-NO" sz="2000" dirty="0"/>
            </a:br>
            <a:endParaRPr lang="nb-NO" sz="2000" dirty="0"/>
          </a:p>
          <a:p>
            <a:pPr marL="0" indent="0">
              <a:buNone/>
            </a:pPr>
            <a:br>
              <a:rPr lang="nb-NO" sz="2000" dirty="0"/>
            </a:br>
            <a:br>
              <a:rPr lang="nb-NO" sz="2000" dirty="0"/>
            </a:br>
            <a:endParaRPr lang="nb-NO" sz="2000" dirty="0"/>
          </a:p>
        </p:txBody>
      </p:sp>
    </p:spTree>
    <p:extLst>
      <p:ext uri="{BB962C8B-B14F-4D97-AF65-F5344CB8AC3E}">
        <p14:creationId xmlns:p14="http://schemas.microsoft.com/office/powerpoint/2010/main" val="880995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D18379-6854-4225-BB33-27F7CEC6B053}"/>
              </a:ext>
            </a:extLst>
          </p:cNvPr>
          <p:cNvSpPr>
            <a:spLocks noGrp="1"/>
          </p:cNvSpPr>
          <p:nvPr>
            <p:ph type="title"/>
          </p:nvPr>
        </p:nvSpPr>
        <p:spPr/>
        <p:txBody>
          <a:bodyPr/>
          <a:lstStyle/>
          <a:p>
            <a:r>
              <a:rPr lang="nb-NO" dirty="0"/>
              <a:t>Det finnes 7291 utdanninger</a:t>
            </a:r>
          </a:p>
        </p:txBody>
      </p:sp>
      <p:sp>
        <p:nvSpPr>
          <p:cNvPr id="3" name="Plassholder for innhold 2">
            <a:extLst>
              <a:ext uri="{FF2B5EF4-FFF2-40B4-BE49-F238E27FC236}">
                <a16:creationId xmlns:a16="http://schemas.microsoft.com/office/drawing/2014/main" id="{EA01855B-0016-4E4B-A2EE-8138015A1935}"/>
              </a:ext>
            </a:extLst>
          </p:cNvPr>
          <p:cNvSpPr>
            <a:spLocks noGrp="1"/>
          </p:cNvSpPr>
          <p:nvPr>
            <p:ph sz="half" idx="1"/>
          </p:nvPr>
        </p:nvSpPr>
        <p:spPr>
          <a:xfrm>
            <a:off x="838199" y="1825625"/>
            <a:ext cx="5472953" cy="4351338"/>
          </a:xfrm>
        </p:spPr>
        <p:txBody>
          <a:bodyPr>
            <a:normAutofit fontScale="85000" lnSpcReduction="20000"/>
          </a:bodyPr>
          <a:lstStyle/>
          <a:p>
            <a:r>
              <a:rPr lang="nb-NO" dirty="0"/>
              <a:t>Det er mulig å finne noe du liker, er interessert i og som du kan mestre. </a:t>
            </a:r>
          </a:p>
          <a:p>
            <a:r>
              <a:rPr lang="nb-NO" dirty="0"/>
              <a:t>92 % av all utdanning krever</a:t>
            </a:r>
            <a:br>
              <a:rPr lang="nb-NO" dirty="0"/>
            </a:br>
            <a:r>
              <a:rPr lang="nb-NO" dirty="0"/>
              <a:t> </a:t>
            </a:r>
            <a:r>
              <a:rPr lang="nb-NO" dirty="0">
                <a:solidFill>
                  <a:srgbClr val="F36B21"/>
                </a:solidFill>
              </a:rPr>
              <a:t>generell studiekompetanse</a:t>
            </a:r>
          </a:p>
          <a:p>
            <a:pPr lvl="1"/>
            <a:r>
              <a:rPr lang="nb-NO" dirty="0"/>
              <a:t>Språk, samfunnsfag og økonomi (SSØ)</a:t>
            </a:r>
          </a:p>
          <a:p>
            <a:pPr lvl="1"/>
            <a:r>
              <a:rPr lang="nb-NO" dirty="0"/>
              <a:t>Praktisk matte (1P+2P)</a:t>
            </a:r>
          </a:p>
          <a:p>
            <a:endParaRPr lang="nb-NO" dirty="0"/>
          </a:p>
          <a:p>
            <a:r>
              <a:rPr lang="nb-NO" dirty="0"/>
              <a:t>8 % krever </a:t>
            </a:r>
            <a:r>
              <a:rPr lang="nb-NO" dirty="0">
                <a:solidFill>
                  <a:srgbClr val="DF1835"/>
                </a:solidFill>
              </a:rPr>
              <a:t>spesiell studiekompetanse </a:t>
            </a:r>
          </a:p>
          <a:p>
            <a:pPr lvl="1"/>
            <a:r>
              <a:rPr lang="nb-NO" dirty="0"/>
              <a:t>Realfag</a:t>
            </a:r>
          </a:p>
          <a:p>
            <a:pPr lvl="1"/>
            <a:r>
              <a:rPr lang="nb-NO" dirty="0"/>
              <a:t>Betyr at du burde </a:t>
            </a:r>
            <a:r>
              <a:rPr lang="nb-NO" u="sng" dirty="0"/>
              <a:t>mestre</a:t>
            </a:r>
            <a:r>
              <a:rPr lang="nb-NO" dirty="0"/>
              <a:t> visse fag for forstå og jobbe med studiet</a:t>
            </a:r>
          </a:p>
          <a:p>
            <a:pPr lvl="1"/>
            <a:r>
              <a:rPr lang="nb-NO" dirty="0"/>
              <a:t>Må ha høye karakterer i alle fag for å komme inn</a:t>
            </a:r>
          </a:p>
          <a:p>
            <a:pPr lvl="1"/>
            <a:r>
              <a:rPr lang="nb-NO" dirty="0"/>
              <a:t>Realfagsmatematikk (R1, R2) eller samfunnsfaglig matematikk (S1+S2)</a:t>
            </a:r>
          </a:p>
        </p:txBody>
      </p:sp>
      <p:pic>
        <p:nvPicPr>
          <p:cNvPr id="6" name="Plassholder for innhold 5">
            <a:extLst>
              <a:ext uri="{FF2B5EF4-FFF2-40B4-BE49-F238E27FC236}">
                <a16:creationId xmlns:a16="http://schemas.microsoft.com/office/drawing/2014/main" id="{CEB6226C-2B08-4AA8-8BA2-F25AACA30393}"/>
              </a:ext>
            </a:extLst>
          </p:cNvPr>
          <p:cNvPicPr>
            <a:picLocks noGrp="1" noChangeAspect="1"/>
          </p:cNvPicPr>
          <p:nvPr>
            <p:ph sz="half" idx="2"/>
          </p:nvPr>
        </p:nvPicPr>
        <p:blipFill>
          <a:blip r:embed="rId2"/>
          <a:stretch>
            <a:fillRect/>
          </a:stretch>
        </p:blipFill>
        <p:spPr>
          <a:xfrm>
            <a:off x="7463331" y="1550597"/>
            <a:ext cx="4428234" cy="4626366"/>
          </a:xfrm>
        </p:spPr>
      </p:pic>
    </p:spTree>
    <p:extLst>
      <p:ext uri="{BB962C8B-B14F-4D97-AF65-F5344CB8AC3E}">
        <p14:creationId xmlns:p14="http://schemas.microsoft.com/office/powerpoint/2010/main" val="3110228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68" y="141117"/>
            <a:ext cx="1052396" cy="1239633"/>
          </a:xfrm>
          <a:prstGeom prst="rect">
            <a:avLst/>
          </a:prstGeom>
        </p:spPr>
      </p:pic>
      <p:sp>
        <p:nvSpPr>
          <p:cNvPr id="2" name="Tittel 1"/>
          <p:cNvSpPr>
            <a:spLocks noGrp="1"/>
          </p:cNvSpPr>
          <p:nvPr>
            <p:ph type="title"/>
          </p:nvPr>
        </p:nvSpPr>
        <p:spPr>
          <a:xfrm>
            <a:off x="1417918" y="98151"/>
            <a:ext cx="10515600" cy="1325563"/>
          </a:xfrm>
        </p:spPr>
        <p:txBody>
          <a:bodyPr>
            <a:normAutofit/>
          </a:bodyPr>
          <a:lstStyle/>
          <a:p>
            <a:r>
              <a:rPr lang="nb-NO" sz="3200" b="1" dirty="0">
                <a:solidFill>
                  <a:schemeClr val="accent6">
                    <a:lumMod val="75000"/>
                  </a:schemeClr>
                </a:solidFill>
              </a:rPr>
              <a:t>Fagvalg =</a:t>
            </a:r>
          </a:p>
        </p:txBody>
      </p:sp>
      <p:sp>
        <p:nvSpPr>
          <p:cNvPr id="3" name="Plassholder for innhold 2"/>
          <p:cNvSpPr>
            <a:spLocks noGrp="1"/>
          </p:cNvSpPr>
          <p:nvPr>
            <p:ph idx="1"/>
          </p:nvPr>
        </p:nvSpPr>
        <p:spPr>
          <a:xfrm>
            <a:off x="1417918" y="1652587"/>
            <a:ext cx="10515600" cy="4351338"/>
          </a:xfrm>
        </p:spPr>
        <p:txBody>
          <a:bodyPr/>
          <a:lstStyle/>
          <a:p>
            <a:pPr marL="0" indent="0">
              <a:buNone/>
            </a:pPr>
            <a:r>
              <a:rPr lang="nb-NO" dirty="0">
                <a:solidFill>
                  <a:schemeClr val="accent6">
                    <a:lumMod val="75000"/>
                  </a:schemeClr>
                </a:solidFill>
              </a:rPr>
              <a:t>Fagvalget finner sted </a:t>
            </a:r>
            <a:r>
              <a:rPr lang="nb-NO" b="1" dirty="0">
                <a:solidFill>
                  <a:schemeClr val="accent6">
                    <a:lumMod val="75000"/>
                  </a:schemeClr>
                </a:solidFill>
              </a:rPr>
              <a:t>mandag 30. Januar 2022</a:t>
            </a:r>
            <a:br>
              <a:rPr lang="nb-NO" b="1" dirty="0">
                <a:solidFill>
                  <a:schemeClr val="accent6">
                    <a:lumMod val="75000"/>
                  </a:schemeClr>
                </a:solidFill>
              </a:rPr>
            </a:br>
            <a:br>
              <a:rPr lang="nb-NO" b="1" dirty="0">
                <a:solidFill>
                  <a:schemeClr val="accent6">
                    <a:lumMod val="75000"/>
                  </a:schemeClr>
                </a:solidFill>
              </a:rPr>
            </a:br>
            <a:r>
              <a:rPr lang="nb-NO" dirty="0">
                <a:solidFill>
                  <a:schemeClr val="accent6">
                    <a:lumMod val="75000"/>
                  </a:schemeClr>
                </a:solidFill>
              </a:rPr>
              <a:t>Vg1-elevene </a:t>
            </a:r>
            <a:r>
              <a:rPr lang="nb-NO" sz="2800" dirty="0">
                <a:solidFill>
                  <a:schemeClr val="accent6">
                    <a:lumMod val="75000"/>
                  </a:schemeClr>
                </a:solidFill>
              </a:rPr>
              <a:t>velger sine programfag for Vg2 og Vg3 denne dagen.</a:t>
            </a:r>
            <a:br>
              <a:rPr lang="nb-NO" dirty="0">
                <a:solidFill>
                  <a:schemeClr val="accent6">
                    <a:lumMod val="75000"/>
                  </a:schemeClr>
                </a:solidFill>
              </a:rPr>
            </a:br>
            <a:br>
              <a:rPr lang="nb-NO" dirty="0"/>
            </a:br>
            <a:r>
              <a:rPr lang="nb-NO" dirty="0"/>
              <a:t>			</a:t>
            </a:r>
            <a:br>
              <a:rPr lang="nb-NO" dirty="0"/>
            </a:br>
            <a:r>
              <a:rPr lang="nb-NO" u="sng" dirty="0"/>
              <a:t>Programfag</a:t>
            </a:r>
            <a:r>
              <a:rPr lang="nb-NO" dirty="0"/>
              <a:t> er fag elevene kan velge selv, blant fagene skolen tilbyr. </a:t>
            </a:r>
            <a:br>
              <a:rPr lang="nb-NO" dirty="0"/>
            </a:br>
            <a:r>
              <a:rPr lang="nb-NO" dirty="0"/>
              <a:t>I tillegg har alle elever </a:t>
            </a:r>
            <a:r>
              <a:rPr lang="nb-NO" u="sng" dirty="0"/>
              <a:t>fellesfag</a:t>
            </a:r>
            <a:r>
              <a:rPr lang="nb-NO" dirty="0"/>
              <a:t> (obligatoriske)</a:t>
            </a:r>
          </a:p>
        </p:txBody>
      </p:sp>
      <p:grpSp>
        <p:nvGrpSpPr>
          <p:cNvPr id="8" name="Gruppe 7"/>
          <p:cNvGrpSpPr/>
          <p:nvPr/>
        </p:nvGrpSpPr>
        <p:grpSpPr>
          <a:xfrm>
            <a:off x="1299977" y="5561358"/>
            <a:ext cx="9229593" cy="1374336"/>
            <a:chOff x="1524000" y="5508134"/>
            <a:chExt cx="9229593" cy="1374336"/>
          </a:xfrm>
        </p:grpSpPr>
        <p:pic>
          <p:nvPicPr>
            <p:cNvPr id="9" name="Bil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5760" y="5508134"/>
              <a:ext cx="2421596" cy="1362148"/>
            </a:xfrm>
            <a:prstGeom prst="rect">
              <a:avLst/>
            </a:prstGeom>
          </p:spPr>
        </p:pic>
        <p:pic>
          <p:nvPicPr>
            <p:cNvPr id="10" name="Bild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7357" y="5509705"/>
              <a:ext cx="2418803" cy="1360577"/>
            </a:xfrm>
            <a:prstGeom prst="rect">
              <a:avLst/>
            </a:prstGeom>
          </p:spPr>
        </p:pic>
        <p:pic>
          <p:nvPicPr>
            <p:cNvPr id="11" name="Bild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5894" y="5509705"/>
              <a:ext cx="2077699" cy="1372765"/>
            </a:xfrm>
            <a:prstGeom prst="rect">
              <a:avLst/>
            </a:prstGeom>
          </p:spPr>
        </p:pic>
        <p:pic>
          <p:nvPicPr>
            <p:cNvPr id="12" name="Bild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5509705"/>
              <a:ext cx="2411760" cy="1372765"/>
            </a:xfrm>
            <a:prstGeom prst="rect">
              <a:avLst/>
            </a:prstGeom>
          </p:spPr>
        </p:pic>
      </p:grpSp>
    </p:spTree>
    <p:extLst>
      <p:ext uri="{BB962C8B-B14F-4D97-AF65-F5344CB8AC3E}">
        <p14:creationId xmlns:p14="http://schemas.microsoft.com/office/powerpoint/2010/main" val="3771665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85789DC-E11A-4407-B610-6DAE8653D0E4}"/>
              </a:ext>
            </a:extLst>
          </p:cNvPr>
          <p:cNvPicPr>
            <a:picLocks noChangeAspect="1"/>
          </p:cNvPicPr>
          <p:nvPr/>
        </p:nvPicPr>
        <p:blipFill>
          <a:blip r:embed="rId2"/>
          <a:stretch>
            <a:fillRect/>
          </a:stretch>
        </p:blipFill>
        <p:spPr>
          <a:xfrm>
            <a:off x="0" y="1284610"/>
            <a:ext cx="12192000" cy="4288779"/>
          </a:xfrm>
          <a:prstGeom prst="rect">
            <a:avLst/>
          </a:prstGeom>
        </p:spPr>
      </p:pic>
    </p:spTree>
    <p:extLst>
      <p:ext uri="{BB962C8B-B14F-4D97-AF65-F5344CB8AC3E}">
        <p14:creationId xmlns:p14="http://schemas.microsoft.com/office/powerpoint/2010/main" val="1919100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z="3600" b="1" u="none" dirty="0"/>
              <a:t>Obs: Holde alle muligheter åpne</a:t>
            </a:r>
          </a:p>
        </p:txBody>
      </p:sp>
      <p:sp>
        <p:nvSpPr>
          <p:cNvPr id="3" name="Plassholder for innhold 2"/>
          <p:cNvSpPr>
            <a:spLocks noGrp="1"/>
          </p:cNvSpPr>
          <p:nvPr>
            <p:ph idx="1"/>
          </p:nvPr>
        </p:nvSpPr>
        <p:spPr>
          <a:xfrm>
            <a:off x="1447800" y="1471573"/>
            <a:ext cx="10276018" cy="4801211"/>
          </a:xfrm>
        </p:spPr>
        <p:txBody>
          <a:bodyPr>
            <a:noAutofit/>
          </a:bodyPr>
          <a:lstStyle/>
          <a:p>
            <a:pPr marL="0" indent="0">
              <a:buNone/>
            </a:pPr>
            <a:br>
              <a:rPr lang="nb-NO" sz="2000" dirty="0"/>
            </a:br>
            <a:r>
              <a:rPr lang="nb-NO" dirty="0"/>
              <a:t>Vurder følgende case:</a:t>
            </a:r>
          </a:p>
          <a:p>
            <a:pPr>
              <a:buFont typeface="Arial" panose="020B0604020202020204" pitchFamily="34" charset="0"/>
              <a:buChar char="•"/>
            </a:pPr>
            <a:r>
              <a:rPr lang="nb-NO" sz="1800" i="1" dirty="0"/>
              <a:t>John har 2 i 1T og 3 i naturfag. Han er ikke særlig</a:t>
            </a:r>
            <a:r>
              <a:rPr lang="nb-NO" sz="1800" i="1" u="sng" dirty="0"/>
              <a:t> interessert </a:t>
            </a:r>
            <a:r>
              <a:rPr lang="nb-NO" sz="1800" i="1" dirty="0"/>
              <a:t>i disse fagene, og ønsker ikke å </a:t>
            </a:r>
            <a:r>
              <a:rPr lang="nb-NO" sz="1800" i="1" u="sng" dirty="0"/>
              <a:t>bruke mye tid </a:t>
            </a:r>
            <a:r>
              <a:rPr lang="nb-NO" sz="1800" i="1" dirty="0"/>
              <a:t>på å jobbe med dem på fritiden. For å holde mulighetene åpne velger han Biologi 1, Fysikk 1 og Kjemi 1 til Vg2. Han fortsetter med realfag på Vg3. Han har fremdeles 2 og 3 i disse fagene. Når han skal søke høyere utdanning har han for lavt snitt til å komme inn på utdanninger som krever spesiell studiekompetanse- så han finner ut at han vil søke på lærerutdanning i stedet. På grunn av karaktersnittet sitt kommer han ikke inn på universitetet i Oslo. Så for å kunne ta lærerstudiet må han flytte til Tromsø, som har lavere inntakskrav.  </a:t>
            </a:r>
            <a:endParaRPr lang="nb-NO" dirty="0"/>
          </a:p>
          <a:p>
            <a:pPr>
              <a:buFont typeface="Arial" panose="020B0604020202020204" pitchFamily="34" charset="0"/>
              <a:buChar char="•"/>
            </a:pPr>
            <a:r>
              <a:rPr lang="nb-NO" dirty="0"/>
              <a:t>Med å velge realfag for å holde alle muligheter åpne, har John i stedet begrenset mulighetene sine</a:t>
            </a:r>
          </a:p>
          <a:p>
            <a:pPr>
              <a:buFont typeface="Arial" panose="020B0604020202020204" pitchFamily="34" charset="0"/>
              <a:buChar char="•"/>
            </a:pPr>
            <a:r>
              <a:rPr lang="nb-NO" sz="2000" dirty="0"/>
              <a:t>I verste fall klarer ikke «John» å bestå alle realfagene og må gå et skoleår på nytt eller mister vitnemålet</a:t>
            </a:r>
          </a:p>
          <a:p>
            <a:pPr marL="0" indent="0">
              <a:buNone/>
            </a:pPr>
            <a:br>
              <a:rPr lang="nb-NO" sz="2000" dirty="0"/>
            </a:br>
            <a:br>
              <a:rPr lang="nb-NO" sz="2000" dirty="0"/>
            </a:br>
            <a:endParaRPr lang="nb-NO" sz="2000" dirty="0"/>
          </a:p>
          <a:p>
            <a:pPr marL="0" indent="0">
              <a:buNone/>
            </a:pPr>
            <a:br>
              <a:rPr lang="nb-NO" sz="2000" dirty="0"/>
            </a:br>
            <a:br>
              <a:rPr lang="nb-NO" sz="2000" dirty="0"/>
            </a:br>
            <a:endParaRPr lang="nb-NO" sz="2000" dirty="0"/>
          </a:p>
        </p:txBody>
      </p:sp>
    </p:spTree>
    <p:extLst>
      <p:ext uri="{BB962C8B-B14F-4D97-AF65-F5344CB8AC3E}">
        <p14:creationId xmlns:p14="http://schemas.microsoft.com/office/powerpoint/2010/main" val="750329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76400" y="278993"/>
            <a:ext cx="10515600" cy="1325563"/>
          </a:xfrm>
        </p:spPr>
        <p:txBody>
          <a:bodyPr>
            <a:normAutofit/>
          </a:bodyPr>
          <a:lstStyle/>
          <a:p>
            <a:r>
              <a:rPr lang="nb-NO" sz="3600" b="1" dirty="0">
                <a:solidFill>
                  <a:schemeClr val="accent6">
                    <a:lumMod val="75000"/>
                  </a:schemeClr>
                </a:solidFill>
              </a:rPr>
              <a:t>Spørsmål?</a:t>
            </a:r>
          </a:p>
        </p:txBody>
      </p:sp>
      <p:sp>
        <p:nvSpPr>
          <p:cNvPr id="3" name="Plassholder for innhold 2"/>
          <p:cNvSpPr>
            <a:spLocks noGrp="1"/>
          </p:cNvSpPr>
          <p:nvPr>
            <p:ph idx="1"/>
          </p:nvPr>
        </p:nvSpPr>
        <p:spPr>
          <a:xfrm>
            <a:off x="838200" y="1616744"/>
            <a:ext cx="10515600" cy="5032375"/>
          </a:xfrm>
        </p:spPr>
        <p:txBody>
          <a:bodyPr>
            <a:normAutofit fontScale="92500" lnSpcReduction="10000"/>
          </a:bodyPr>
          <a:lstStyle/>
          <a:p>
            <a:r>
              <a:rPr lang="nb-NO" dirty="0"/>
              <a:t>Generelle spørsmål til fagvalg? </a:t>
            </a:r>
            <a:r>
              <a:rPr lang="nb-NO" dirty="0">
                <a:solidFill>
                  <a:schemeClr val="accent5"/>
                </a:solidFill>
              </a:rPr>
              <a:t>Still gjerne spørsmål i </a:t>
            </a:r>
            <a:r>
              <a:rPr lang="nb-NO" dirty="0" err="1">
                <a:solidFill>
                  <a:schemeClr val="accent5"/>
                </a:solidFill>
              </a:rPr>
              <a:t>chat</a:t>
            </a:r>
            <a:r>
              <a:rPr lang="nb-NO" dirty="0">
                <a:solidFill>
                  <a:schemeClr val="accent5"/>
                </a:solidFill>
              </a:rPr>
              <a:t>-funksjonen nå. </a:t>
            </a:r>
            <a:br>
              <a:rPr lang="nb-NO" dirty="0"/>
            </a:br>
            <a:endParaRPr lang="nb-NO" dirty="0">
              <a:solidFill>
                <a:schemeClr val="accent1"/>
              </a:solidFill>
            </a:endParaRPr>
          </a:p>
          <a:p>
            <a:r>
              <a:rPr lang="nb-NO" dirty="0"/>
              <a:t>Har du individuelle spørsmål </a:t>
            </a:r>
            <a:r>
              <a:rPr lang="nb-NO" dirty="0" err="1"/>
              <a:t>ifht</a:t>
            </a:r>
            <a:r>
              <a:rPr lang="nb-NO" dirty="0"/>
              <a:t>. ditt barns valg av programfag? </a:t>
            </a:r>
            <a:br>
              <a:rPr lang="nb-NO" dirty="0"/>
            </a:br>
            <a:r>
              <a:rPr lang="nb-NO" dirty="0"/>
              <a:t>Kontakt: </a:t>
            </a:r>
            <a:br>
              <a:rPr lang="nb-NO" dirty="0"/>
            </a:br>
            <a:br>
              <a:rPr lang="nb-NO" dirty="0"/>
            </a:br>
            <a:r>
              <a:rPr lang="nb-NO" sz="2600" dirty="0"/>
              <a:t>Marianne Haugerud, avdelingsleder studiespesialisering</a:t>
            </a:r>
            <a:br>
              <a:rPr lang="nb-NO" sz="2600" dirty="0"/>
            </a:br>
            <a:r>
              <a:rPr lang="nb-NO" sz="2600" dirty="0">
                <a:hlinkClick r:id="rId2"/>
              </a:rPr>
              <a:t>marianne.haugerud@osloskolen.no</a:t>
            </a:r>
            <a:r>
              <a:rPr lang="nb-NO" sz="2600" dirty="0"/>
              <a:t> </a:t>
            </a:r>
            <a:br>
              <a:rPr lang="nb-NO" sz="2600" dirty="0"/>
            </a:br>
            <a:br>
              <a:rPr lang="nb-NO" sz="2600" dirty="0"/>
            </a:br>
            <a:r>
              <a:rPr lang="nb-NO" sz="2600" dirty="0"/>
              <a:t>Tone Slettebakken, studieleder</a:t>
            </a:r>
            <a:br>
              <a:rPr lang="nb-NO" sz="2600" dirty="0"/>
            </a:br>
            <a:r>
              <a:rPr lang="nb-NO" sz="2600" dirty="0">
                <a:hlinkClick r:id="rId3"/>
              </a:rPr>
              <a:t>tone.slettebakken@osloskolen.no</a:t>
            </a:r>
            <a:br>
              <a:rPr lang="nb-NO" sz="2600" dirty="0"/>
            </a:br>
            <a:endParaRPr lang="nb-NO" sz="2600" dirty="0"/>
          </a:p>
          <a:p>
            <a:pPr marL="0" indent="0">
              <a:buNone/>
            </a:pPr>
            <a:endParaRPr lang="nb-NO" sz="2600" dirty="0"/>
          </a:p>
          <a:p>
            <a:pPr marL="0" indent="0">
              <a:buNone/>
            </a:pPr>
            <a:br>
              <a:rPr lang="nb-NO" dirty="0"/>
            </a:br>
            <a:r>
              <a:rPr lang="nb-NO" dirty="0"/>
              <a:t> </a:t>
            </a:r>
          </a:p>
        </p:txBody>
      </p:sp>
      <p:grpSp>
        <p:nvGrpSpPr>
          <p:cNvPr id="6" name="Gruppe 5"/>
          <p:cNvGrpSpPr/>
          <p:nvPr/>
        </p:nvGrpSpPr>
        <p:grpSpPr>
          <a:xfrm>
            <a:off x="1171639" y="5648041"/>
            <a:ext cx="9229593" cy="1374336"/>
            <a:chOff x="1524000" y="5508134"/>
            <a:chExt cx="9229593" cy="1374336"/>
          </a:xfrm>
        </p:grpSpPr>
        <p:pic>
          <p:nvPicPr>
            <p:cNvPr id="7" name="Bil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5760" y="5508134"/>
              <a:ext cx="2421596" cy="1362148"/>
            </a:xfrm>
            <a:prstGeom prst="rect">
              <a:avLst/>
            </a:prstGeom>
          </p:spPr>
        </p:pic>
        <p:pic>
          <p:nvPicPr>
            <p:cNvPr id="8" name="Bild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7357" y="5509705"/>
              <a:ext cx="2418803" cy="1360577"/>
            </a:xfrm>
            <a:prstGeom prst="rect">
              <a:avLst/>
            </a:prstGeom>
          </p:spPr>
        </p:pic>
        <p:pic>
          <p:nvPicPr>
            <p:cNvPr id="9" name="Bild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75894" y="5509705"/>
              <a:ext cx="2077699" cy="1372765"/>
            </a:xfrm>
            <a:prstGeom prst="rect">
              <a:avLst/>
            </a:prstGeom>
          </p:spPr>
        </p:pic>
        <p:pic>
          <p:nvPicPr>
            <p:cNvPr id="10" name="Bild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5509705"/>
              <a:ext cx="2411760" cy="1372765"/>
            </a:xfrm>
            <a:prstGeom prst="rect">
              <a:avLst/>
            </a:prstGeom>
          </p:spPr>
        </p:pic>
      </p:grpSp>
      <p:pic>
        <p:nvPicPr>
          <p:cNvPr id="11" name="Plassholder for innhold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002" y="365125"/>
            <a:ext cx="1052396" cy="1239633"/>
          </a:xfrm>
          <a:prstGeom prst="rect">
            <a:avLst/>
          </a:prstGeom>
        </p:spPr>
      </p:pic>
    </p:spTree>
    <p:extLst>
      <p:ext uri="{BB962C8B-B14F-4D97-AF65-F5344CB8AC3E}">
        <p14:creationId xmlns:p14="http://schemas.microsoft.com/office/powerpoint/2010/main" val="61051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206864"/>
            <a:ext cx="10515600" cy="1325563"/>
          </a:xfrm>
        </p:spPr>
        <p:txBody>
          <a:bodyPr>
            <a:normAutofit/>
          </a:bodyPr>
          <a:lstStyle/>
          <a:p>
            <a:r>
              <a:rPr lang="nb-NO" sz="4000" b="1">
                <a:solidFill>
                  <a:schemeClr val="accent6">
                    <a:lumMod val="75000"/>
                  </a:schemeClr>
                </a:solidFill>
              </a:rPr>
              <a:t>Programfag på H20 ST</a:t>
            </a:r>
            <a:r>
              <a:rPr lang="nb-NO" sz="4000">
                <a:solidFill>
                  <a:schemeClr val="accent6">
                    <a:lumMod val="75000"/>
                  </a:schemeClr>
                </a:solidFill>
              </a:rPr>
              <a:t>:</a:t>
            </a:r>
          </a:p>
        </p:txBody>
      </p:sp>
      <p:sp>
        <p:nvSpPr>
          <p:cNvPr id="3" name="Plassholder for innhold 2"/>
          <p:cNvSpPr>
            <a:spLocks noGrp="1"/>
          </p:cNvSpPr>
          <p:nvPr>
            <p:ph sz="half" idx="1"/>
          </p:nvPr>
        </p:nvSpPr>
        <p:spPr>
          <a:xfrm>
            <a:off x="8519159" y="1427924"/>
            <a:ext cx="5181600" cy="4351338"/>
          </a:xfrm>
        </p:spPr>
        <p:txBody>
          <a:bodyPr>
            <a:normAutofit fontScale="92500" lnSpcReduction="20000"/>
          </a:bodyPr>
          <a:lstStyle/>
          <a:p>
            <a:pPr marL="0" indent="0">
              <a:spcBef>
                <a:spcPts val="1200"/>
              </a:spcBef>
              <a:buNone/>
            </a:pPr>
            <a:r>
              <a:rPr lang="nb-NO" b="1" dirty="0"/>
              <a:t>Realfag:</a:t>
            </a:r>
            <a:br>
              <a:rPr lang="nb-NO" b="1" dirty="0"/>
            </a:br>
            <a:br>
              <a:rPr lang="nb-NO" dirty="0"/>
            </a:br>
            <a:r>
              <a:rPr lang="nb-NO" dirty="0"/>
              <a:t>fysikk 1 og 2</a:t>
            </a:r>
            <a:br>
              <a:rPr lang="nb-NO" dirty="0"/>
            </a:br>
            <a:r>
              <a:rPr lang="nb-NO" dirty="0"/>
              <a:t>kjemi 1 og 2</a:t>
            </a:r>
            <a:br>
              <a:rPr lang="nb-NO" dirty="0"/>
            </a:br>
            <a:r>
              <a:rPr lang="nb-NO" dirty="0"/>
              <a:t>biologi 1 og 2</a:t>
            </a:r>
            <a:br>
              <a:rPr lang="nb-NO" dirty="0"/>
            </a:br>
            <a:r>
              <a:rPr lang="nb-NO" dirty="0"/>
              <a:t>geofag 1 og 2</a:t>
            </a:r>
            <a:br>
              <a:rPr lang="nb-NO" dirty="0"/>
            </a:br>
            <a:br>
              <a:rPr lang="nb-NO" dirty="0"/>
            </a:br>
            <a:br>
              <a:rPr lang="nb-NO" dirty="0"/>
            </a:br>
            <a:r>
              <a:rPr lang="nb-NO" dirty="0"/>
              <a:t>Matematikk:</a:t>
            </a:r>
            <a:br>
              <a:rPr lang="nb-NO" dirty="0"/>
            </a:br>
            <a:r>
              <a:rPr lang="nb-NO" dirty="0"/>
              <a:t>2P</a:t>
            </a:r>
            <a:br>
              <a:rPr lang="nb-NO" dirty="0"/>
            </a:br>
            <a:r>
              <a:rPr lang="nb-NO" dirty="0"/>
              <a:t>S1  + S2</a:t>
            </a:r>
            <a:br>
              <a:rPr lang="nb-NO" dirty="0"/>
            </a:br>
            <a:r>
              <a:rPr lang="nb-NO" dirty="0"/>
              <a:t>R1  + R2</a:t>
            </a:r>
            <a:br>
              <a:rPr lang="nb-NO" dirty="0"/>
            </a:br>
            <a:br>
              <a:rPr lang="nb-NO" dirty="0"/>
            </a:br>
            <a:r>
              <a:rPr lang="nb-NO" dirty="0"/>
              <a:t> </a:t>
            </a:r>
          </a:p>
        </p:txBody>
      </p:sp>
      <p:sp>
        <p:nvSpPr>
          <p:cNvPr id="7" name="Plassholder for innhold 6"/>
          <p:cNvSpPr>
            <a:spLocks noGrp="1"/>
          </p:cNvSpPr>
          <p:nvPr>
            <p:ph sz="half" idx="2"/>
          </p:nvPr>
        </p:nvSpPr>
        <p:spPr>
          <a:xfrm>
            <a:off x="853213" y="1358255"/>
            <a:ext cx="7894774" cy="5038358"/>
          </a:xfrm>
        </p:spPr>
        <p:txBody>
          <a:bodyPr>
            <a:normAutofit fontScale="92500" lnSpcReduction="20000"/>
          </a:bodyPr>
          <a:lstStyle/>
          <a:p>
            <a:pPr marL="0" indent="0">
              <a:spcBef>
                <a:spcPts val="1200"/>
              </a:spcBef>
              <a:buNone/>
            </a:pPr>
            <a:r>
              <a:rPr lang="nb-NO" b="1" dirty="0"/>
              <a:t>Samfunnsfag, språk og økonomi:</a:t>
            </a:r>
            <a:br>
              <a:rPr lang="nb-NO" b="1" dirty="0"/>
            </a:br>
            <a:br>
              <a:rPr lang="nb-NO" dirty="0"/>
            </a:br>
            <a:r>
              <a:rPr lang="nb-NO" dirty="0"/>
              <a:t>psykologi 1 og 2</a:t>
            </a:r>
            <a:br>
              <a:rPr lang="nb-NO" dirty="0"/>
            </a:br>
            <a:r>
              <a:rPr lang="nb-NO" dirty="0"/>
              <a:t>rettslære 1 og 2</a:t>
            </a:r>
            <a:br>
              <a:rPr lang="nb-NO" dirty="0"/>
            </a:br>
            <a:r>
              <a:rPr lang="nb-NO" dirty="0"/>
              <a:t>entreprenørskap 1 og 2 </a:t>
            </a:r>
            <a:br>
              <a:rPr lang="nb-NO" dirty="0"/>
            </a:br>
            <a:r>
              <a:rPr lang="nb-NO" dirty="0"/>
              <a:t>markedsføring og ledelse 1 og 2</a:t>
            </a:r>
            <a:br>
              <a:rPr lang="nb-NO" dirty="0"/>
            </a:br>
            <a:r>
              <a:rPr lang="nb-NO" dirty="0"/>
              <a:t>engelsk 1 og 2</a:t>
            </a:r>
            <a:br>
              <a:rPr lang="nb-NO" dirty="0"/>
            </a:br>
            <a:r>
              <a:rPr lang="nb-NO" dirty="0"/>
              <a:t>sosiologi, samfunnsgeografi og sosialkunnskap</a:t>
            </a:r>
            <a:br>
              <a:rPr lang="nb-NO" dirty="0"/>
            </a:br>
            <a:r>
              <a:rPr lang="nb-NO" dirty="0"/>
              <a:t> </a:t>
            </a:r>
          </a:p>
          <a:p>
            <a:pPr marL="0" indent="0">
              <a:spcBef>
                <a:spcPts val="1200"/>
              </a:spcBef>
              <a:buNone/>
            </a:pPr>
            <a:br>
              <a:rPr lang="nb-NO" dirty="0"/>
            </a:br>
            <a:r>
              <a:rPr lang="nb-NO" b="1" dirty="0"/>
              <a:t>Andre:</a:t>
            </a:r>
            <a:br>
              <a:rPr lang="nb-NO" dirty="0"/>
            </a:br>
            <a:br>
              <a:rPr lang="nb-NO" dirty="0"/>
            </a:br>
            <a:r>
              <a:rPr lang="nb-NO" dirty="0"/>
              <a:t>Breddeidrett 1</a:t>
            </a:r>
          </a:p>
          <a:p>
            <a:pPr marL="0" indent="0">
              <a:spcBef>
                <a:spcPts val="1200"/>
              </a:spcBef>
              <a:buNone/>
            </a:pPr>
            <a:r>
              <a:rPr lang="nb-NO" dirty="0"/>
              <a:t>Morsmål (privatist)</a:t>
            </a:r>
          </a:p>
          <a:p>
            <a:pPr marL="0" indent="0">
              <a:spcBef>
                <a:spcPts val="1200"/>
              </a:spcBef>
              <a:buNone/>
            </a:pPr>
            <a:r>
              <a:rPr lang="nb-NO" dirty="0"/>
              <a:t>Andre fremmedspråk (bydekkende ettermiddagsundervisning)</a:t>
            </a:r>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2371" y="4929352"/>
            <a:ext cx="3559630" cy="1928648"/>
          </a:xfrm>
          <a:prstGeom prst="rect">
            <a:avLst/>
          </a:prstGeom>
        </p:spPr>
      </p:pic>
    </p:spTree>
    <p:extLst>
      <p:ext uri="{BB962C8B-B14F-4D97-AF65-F5344CB8AC3E}">
        <p14:creationId xmlns:p14="http://schemas.microsoft.com/office/powerpoint/2010/main" val="100899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68" y="141117"/>
            <a:ext cx="1052396" cy="1239633"/>
          </a:xfrm>
          <a:prstGeom prst="rect">
            <a:avLst/>
          </a:prstGeom>
        </p:spPr>
      </p:pic>
      <p:pic>
        <p:nvPicPr>
          <p:cNvPr id="4" name="Bilde 3"/>
          <p:cNvPicPr>
            <a:picLocks noChangeAspect="1"/>
          </p:cNvPicPr>
          <p:nvPr/>
        </p:nvPicPr>
        <p:blipFill>
          <a:blip r:embed="rId3"/>
          <a:stretch>
            <a:fillRect/>
          </a:stretch>
        </p:blipFill>
        <p:spPr>
          <a:xfrm>
            <a:off x="9656323" y="3206698"/>
            <a:ext cx="1997413" cy="1997413"/>
          </a:xfrm>
          <a:prstGeom prst="rect">
            <a:avLst/>
          </a:prstGeom>
        </p:spPr>
      </p:pic>
      <p:sp>
        <p:nvSpPr>
          <p:cNvPr id="2" name="Tittel 1"/>
          <p:cNvSpPr>
            <a:spLocks noGrp="1"/>
          </p:cNvSpPr>
          <p:nvPr>
            <p:ph type="title"/>
          </p:nvPr>
        </p:nvSpPr>
        <p:spPr>
          <a:xfrm>
            <a:off x="1391736" y="135029"/>
            <a:ext cx="10515600" cy="1325563"/>
          </a:xfrm>
        </p:spPr>
        <p:txBody>
          <a:bodyPr>
            <a:normAutofit/>
          </a:bodyPr>
          <a:lstStyle/>
          <a:p>
            <a:r>
              <a:rPr lang="nb-NO" sz="3200" b="1" dirty="0">
                <a:solidFill>
                  <a:schemeClr val="accent6">
                    <a:lumMod val="75000"/>
                  </a:schemeClr>
                </a:solidFill>
              </a:rPr>
              <a:t>Mye å tenke på ved valg av programfag:</a:t>
            </a:r>
          </a:p>
        </p:txBody>
      </p:sp>
      <p:sp>
        <p:nvSpPr>
          <p:cNvPr id="3" name="Plassholder for innhold 2"/>
          <p:cNvSpPr>
            <a:spLocks noGrp="1"/>
          </p:cNvSpPr>
          <p:nvPr>
            <p:ph idx="1"/>
          </p:nvPr>
        </p:nvSpPr>
        <p:spPr>
          <a:xfrm>
            <a:off x="458312" y="1460592"/>
            <a:ext cx="11611707" cy="5102713"/>
          </a:xfrm>
        </p:spPr>
        <p:txBody>
          <a:bodyPr>
            <a:noAutofit/>
          </a:bodyPr>
          <a:lstStyle/>
          <a:p>
            <a:pPr>
              <a:lnSpc>
                <a:spcPct val="100000"/>
              </a:lnSpc>
            </a:pPr>
            <a:r>
              <a:rPr lang="nb-NO" sz="2400" dirty="0"/>
              <a:t>Det er mange fag å velge mellom, og det er ikke alltid lett å vite hva faget går ut på.</a:t>
            </a:r>
          </a:p>
          <a:p>
            <a:pPr>
              <a:lnSpc>
                <a:spcPct val="100000"/>
              </a:lnSpc>
            </a:pPr>
            <a:r>
              <a:rPr lang="nb-NO" sz="2400" dirty="0"/>
              <a:t>Vi har to likeverdige programområder: Språk, samfunnsfag og økonomi (SSØ) </a:t>
            </a:r>
            <a:r>
              <a:rPr lang="nb-NO" sz="2400"/>
              <a:t>og Realfag, </a:t>
            </a:r>
            <a:br>
              <a:rPr lang="nb-NO" sz="2400" dirty="0"/>
            </a:br>
            <a:r>
              <a:rPr lang="nb-NO" sz="2400" dirty="0"/>
              <a:t>med hver sine fag og krav til fordypning. </a:t>
            </a:r>
            <a:br>
              <a:rPr lang="nb-NO" sz="2400" dirty="0"/>
            </a:br>
            <a:r>
              <a:rPr lang="nb-NO" sz="2400" dirty="0"/>
              <a:t>Elevene </a:t>
            </a:r>
            <a:r>
              <a:rPr lang="nb-NO" sz="2400" u="sng" dirty="0"/>
              <a:t>må</a:t>
            </a:r>
            <a:r>
              <a:rPr lang="nb-NO" sz="2400" dirty="0"/>
              <a:t> ha fordypning i minst to fag innenfor programområdet sitt for å få vitnemål.</a:t>
            </a:r>
          </a:p>
          <a:p>
            <a:pPr>
              <a:lnSpc>
                <a:spcPct val="100000"/>
              </a:lnSpc>
            </a:pPr>
            <a:r>
              <a:rPr lang="nb-NO" sz="2400" dirty="0"/>
              <a:t>Hva kreves på høyskolene? (generell eller spesiell studiekompetanse? </a:t>
            </a:r>
            <a:br>
              <a:rPr lang="nb-NO" sz="2400" dirty="0"/>
            </a:br>
            <a:r>
              <a:rPr lang="nb-NO" sz="2400" dirty="0"/>
              <a:t>krav til matematikk/realfag). Ekstrapoeng (realfag, språk)? </a:t>
            </a:r>
          </a:p>
          <a:p>
            <a:pPr>
              <a:lnSpc>
                <a:spcPct val="100000"/>
              </a:lnSpc>
            </a:pPr>
            <a:r>
              <a:rPr lang="nb-NO" sz="2400" dirty="0"/>
              <a:t>Hvilke fag passer godt sammen? Kan eleven få alt han/hun ønsker seg? </a:t>
            </a:r>
            <a:br>
              <a:rPr lang="nb-NO" sz="2400" dirty="0"/>
            </a:br>
            <a:r>
              <a:rPr lang="nb-NO" sz="2400" dirty="0"/>
              <a:t>Går det opp i timeplanen (hvilke fag undervises det i samtidig)? </a:t>
            </a:r>
          </a:p>
        </p:txBody>
      </p:sp>
      <p:grpSp>
        <p:nvGrpSpPr>
          <p:cNvPr id="6" name="Gruppe 5"/>
          <p:cNvGrpSpPr/>
          <p:nvPr/>
        </p:nvGrpSpPr>
        <p:grpSpPr>
          <a:xfrm>
            <a:off x="1299977" y="5561358"/>
            <a:ext cx="9229593" cy="1374336"/>
            <a:chOff x="1524000" y="5508134"/>
            <a:chExt cx="9229593" cy="1374336"/>
          </a:xfrm>
        </p:grpSpPr>
        <p:pic>
          <p:nvPicPr>
            <p:cNvPr id="7" name="Bil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5760" y="5508134"/>
              <a:ext cx="2421596" cy="1362148"/>
            </a:xfrm>
            <a:prstGeom prst="rect">
              <a:avLst/>
            </a:prstGeom>
          </p:spPr>
        </p:pic>
        <p:pic>
          <p:nvPicPr>
            <p:cNvPr id="8" name="Bild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7357" y="5509705"/>
              <a:ext cx="2418803" cy="1360577"/>
            </a:xfrm>
            <a:prstGeom prst="rect">
              <a:avLst/>
            </a:prstGeom>
          </p:spPr>
        </p:pic>
        <p:pic>
          <p:nvPicPr>
            <p:cNvPr id="9" name="Bild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75894" y="5509705"/>
              <a:ext cx="2077699" cy="1372765"/>
            </a:xfrm>
            <a:prstGeom prst="rect">
              <a:avLst/>
            </a:prstGeom>
          </p:spPr>
        </p:pic>
        <p:pic>
          <p:nvPicPr>
            <p:cNvPr id="10" name="Bild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5509705"/>
              <a:ext cx="2411760" cy="1372765"/>
            </a:xfrm>
            <a:prstGeom prst="rect">
              <a:avLst/>
            </a:prstGeom>
          </p:spPr>
        </p:pic>
      </p:grpSp>
    </p:spTree>
    <p:extLst>
      <p:ext uri="{BB962C8B-B14F-4D97-AF65-F5344CB8AC3E}">
        <p14:creationId xmlns:p14="http://schemas.microsoft.com/office/powerpoint/2010/main" val="1666619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27094" y="222667"/>
            <a:ext cx="10515600" cy="1325563"/>
          </a:xfrm>
        </p:spPr>
        <p:txBody>
          <a:bodyPr>
            <a:normAutofit/>
          </a:bodyPr>
          <a:lstStyle/>
          <a:p>
            <a:r>
              <a:rPr lang="nb-NO" sz="3200" b="1" dirty="0">
                <a:solidFill>
                  <a:schemeClr val="accent6">
                    <a:lumMod val="75000"/>
                  </a:schemeClr>
                </a:solidFill>
              </a:rPr>
              <a:t>Hva er en fordypning?</a:t>
            </a:r>
          </a:p>
        </p:txBody>
      </p:sp>
      <p:sp>
        <p:nvSpPr>
          <p:cNvPr id="3" name="Plassholder for innhold 2"/>
          <p:cNvSpPr>
            <a:spLocks noGrp="1"/>
          </p:cNvSpPr>
          <p:nvPr>
            <p:ph idx="1"/>
          </p:nvPr>
        </p:nvSpPr>
        <p:spPr>
          <a:xfrm>
            <a:off x="771524" y="1558924"/>
            <a:ext cx="11420475" cy="5503613"/>
          </a:xfrm>
        </p:spPr>
        <p:txBody>
          <a:bodyPr>
            <a:normAutofit/>
          </a:bodyPr>
          <a:lstStyle/>
          <a:p>
            <a:pPr marL="0" indent="0">
              <a:buNone/>
            </a:pPr>
            <a:r>
              <a:rPr lang="nb-NO" sz="2000" dirty="0"/>
              <a:t>To fag som bygger på hverandre; eleven fortsetter med et fag på Vg3 som han/hun har hatt på Vg2. </a:t>
            </a:r>
            <a:br>
              <a:rPr lang="nb-NO" sz="2000" dirty="0"/>
            </a:br>
            <a:r>
              <a:rPr lang="nb-NO" sz="2000" dirty="0"/>
              <a:t>Eksempler:</a:t>
            </a:r>
          </a:p>
          <a:p>
            <a:pPr marL="0" indent="0">
              <a:buNone/>
            </a:pPr>
            <a:r>
              <a:rPr lang="nb-NO" baseline="-50000" dirty="0"/>
              <a:t>                      Vg2			  Vg3</a:t>
            </a:r>
            <a:br>
              <a:rPr lang="nb-NO" baseline="-50000" dirty="0"/>
            </a:br>
            <a:br>
              <a:rPr lang="nb-NO" dirty="0"/>
            </a:br>
            <a:r>
              <a:rPr lang="nb-NO" dirty="0"/>
              <a:t>                             +                              = en fordypning (språk, samfunnsfag, øk.)</a:t>
            </a:r>
          </a:p>
          <a:p>
            <a:pPr marL="0" indent="0">
              <a:buNone/>
            </a:pPr>
            <a:r>
              <a:rPr lang="nb-NO" dirty="0"/>
              <a:t>                             +                              = en fordypning (språk, samfunnsfag, øk.)</a:t>
            </a:r>
          </a:p>
          <a:p>
            <a:pPr marL="0" indent="0">
              <a:buNone/>
            </a:pPr>
            <a:endParaRPr lang="nb-NO" dirty="0"/>
          </a:p>
          <a:p>
            <a:pPr marL="0" indent="0">
              <a:buNone/>
            </a:pPr>
            <a:r>
              <a:rPr lang="nb-NO" dirty="0"/>
              <a:t>                             +                              = en fordypning (realfag)</a:t>
            </a:r>
          </a:p>
          <a:p>
            <a:pPr marL="0" indent="0">
              <a:buNone/>
            </a:pPr>
            <a:r>
              <a:rPr lang="nb-NO" dirty="0"/>
              <a:t>                             +                              = en fordypning (realfag)</a:t>
            </a:r>
            <a:br>
              <a:rPr lang="nb-NO" dirty="0"/>
            </a:br>
            <a:br>
              <a:rPr lang="nb-NO" dirty="0"/>
            </a:br>
            <a:r>
              <a:rPr lang="nb-NO" sz="2000" dirty="0"/>
              <a:t> </a:t>
            </a:r>
            <a:br>
              <a:rPr lang="nb-NO" sz="2000" dirty="0"/>
            </a:br>
            <a:r>
              <a:rPr lang="nb-NO" sz="2000" dirty="0"/>
              <a:t>Matematikk S1+S2 og R1+R2 kan brukes som fordypning på både realfag og SSØ</a:t>
            </a:r>
            <a:br>
              <a:rPr lang="nb-NO" sz="2000" dirty="0"/>
            </a:br>
            <a:r>
              <a:rPr lang="nb-NO" sz="2000" dirty="0"/>
              <a:t>Morsmål nivå III regnes som en fordypning på språk, samfunnsfag og økonomi.</a:t>
            </a:r>
            <a:br>
              <a:rPr lang="nb-NO" dirty="0"/>
            </a:br>
            <a:endParaRPr lang="nb-NO" dirty="0"/>
          </a:p>
        </p:txBody>
      </p:sp>
      <p:grpSp>
        <p:nvGrpSpPr>
          <p:cNvPr id="13" name="Gruppe 12"/>
          <p:cNvGrpSpPr/>
          <p:nvPr/>
        </p:nvGrpSpPr>
        <p:grpSpPr>
          <a:xfrm>
            <a:off x="896201" y="2814754"/>
            <a:ext cx="4788568" cy="2554203"/>
            <a:chOff x="1155031" y="3176966"/>
            <a:chExt cx="4788568" cy="2554203"/>
          </a:xfrm>
        </p:grpSpPr>
        <p:sp>
          <p:nvSpPr>
            <p:cNvPr id="4" name="Rektangel 3"/>
            <p:cNvSpPr/>
            <p:nvPr/>
          </p:nvSpPr>
          <p:spPr>
            <a:xfrm>
              <a:off x="1155031" y="3176966"/>
              <a:ext cx="2165684" cy="457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ln w="0"/>
                  <a:solidFill>
                    <a:schemeClr val="tx1"/>
                  </a:solidFill>
                  <a:effectLst>
                    <a:outerShdw blurRad="38100" dist="19050" dir="2700000" algn="tl" rotWithShape="0">
                      <a:schemeClr val="dk1">
                        <a:alpha val="40000"/>
                      </a:schemeClr>
                    </a:outerShdw>
                  </a:effectLst>
                </a:rPr>
                <a:t>Rettslære 1</a:t>
              </a:r>
            </a:p>
          </p:txBody>
        </p:sp>
        <p:sp>
          <p:nvSpPr>
            <p:cNvPr id="5" name="Rektangel 4"/>
            <p:cNvSpPr/>
            <p:nvPr/>
          </p:nvSpPr>
          <p:spPr>
            <a:xfrm>
              <a:off x="1155031" y="4718766"/>
              <a:ext cx="2165684" cy="457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ln w="0"/>
                  <a:solidFill>
                    <a:schemeClr val="tx1"/>
                  </a:solidFill>
                  <a:effectLst>
                    <a:outerShdw blurRad="38100" dist="19050" dir="2700000" algn="tl" rotWithShape="0">
                      <a:schemeClr val="dk1">
                        <a:alpha val="40000"/>
                      </a:schemeClr>
                    </a:outerShdw>
                  </a:effectLst>
                </a:rPr>
                <a:t>Biologi 1</a:t>
              </a:r>
            </a:p>
          </p:txBody>
        </p:sp>
        <p:sp>
          <p:nvSpPr>
            <p:cNvPr id="6" name="Rektangel 5"/>
            <p:cNvSpPr/>
            <p:nvPr/>
          </p:nvSpPr>
          <p:spPr>
            <a:xfrm>
              <a:off x="1155031" y="3730790"/>
              <a:ext cx="2165684" cy="457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ln w="0"/>
                  <a:solidFill>
                    <a:schemeClr val="tx1"/>
                  </a:solidFill>
                  <a:effectLst>
                    <a:outerShdw blurRad="38100" dist="19050" dir="2700000" algn="tl" rotWithShape="0">
                      <a:schemeClr val="dk1">
                        <a:alpha val="40000"/>
                      </a:schemeClr>
                    </a:outerShdw>
                  </a:effectLst>
                </a:rPr>
                <a:t>Engelsk 1 </a:t>
              </a:r>
            </a:p>
          </p:txBody>
        </p:sp>
        <p:sp>
          <p:nvSpPr>
            <p:cNvPr id="7" name="Rektangel 6"/>
            <p:cNvSpPr/>
            <p:nvPr/>
          </p:nvSpPr>
          <p:spPr>
            <a:xfrm>
              <a:off x="1155031" y="5272590"/>
              <a:ext cx="2165684" cy="457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ln w="0"/>
                  <a:solidFill>
                    <a:schemeClr val="tx1"/>
                  </a:solidFill>
                  <a:effectLst>
                    <a:outerShdw blurRad="38100" dist="19050" dir="2700000" algn="tl" rotWithShape="0">
                      <a:schemeClr val="dk1">
                        <a:alpha val="40000"/>
                      </a:schemeClr>
                    </a:outerShdw>
                  </a:effectLst>
                </a:rPr>
                <a:t>Geofag 1</a:t>
              </a:r>
            </a:p>
          </p:txBody>
        </p:sp>
        <p:sp>
          <p:nvSpPr>
            <p:cNvPr id="8" name="Rektangel 7"/>
            <p:cNvSpPr/>
            <p:nvPr/>
          </p:nvSpPr>
          <p:spPr>
            <a:xfrm>
              <a:off x="3777915" y="3176966"/>
              <a:ext cx="2165684"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ln w="0"/>
                  <a:solidFill>
                    <a:schemeClr val="tx1"/>
                  </a:solidFill>
                  <a:effectLst>
                    <a:outerShdw blurRad="38100" dist="19050" dir="2700000" algn="tl" rotWithShape="0">
                      <a:schemeClr val="dk1">
                        <a:alpha val="40000"/>
                      </a:schemeClr>
                    </a:outerShdw>
                  </a:effectLst>
                </a:rPr>
                <a:t>Rettslære 2</a:t>
              </a:r>
            </a:p>
          </p:txBody>
        </p:sp>
        <p:sp>
          <p:nvSpPr>
            <p:cNvPr id="9" name="Rektangel 8"/>
            <p:cNvSpPr/>
            <p:nvPr/>
          </p:nvSpPr>
          <p:spPr>
            <a:xfrm>
              <a:off x="3777915" y="3732795"/>
              <a:ext cx="2165684"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ln w="0"/>
                  <a:solidFill>
                    <a:schemeClr val="tx1"/>
                  </a:solidFill>
                  <a:effectLst>
                    <a:outerShdw blurRad="38100" dist="19050" dir="2700000" algn="tl" rotWithShape="0">
                      <a:schemeClr val="dk1">
                        <a:alpha val="40000"/>
                      </a:schemeClr>
                    </a:outerShdw>
                  </a:effectLst>
                </a:rPr>
                <a:t>Engelsk 2</a:t>
              </a:r>
            </a:p>
          </p:txBody>
        </p:sp>
        <p:sp>
          <p:nvSpPr>
            <p:cNvPr id="10" name="Rektangel 9"/>
            <p:cNvSpPr/>
            <p:nvPr/>
          </p:nvSpPr>
          <p:spPr>
            <a:xfrm>
              <a:off x="3777915" y="4718140"/>
              <a:ext cx="2165684"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ln w="0"/>
                  <a:solidFill>
                    <a:schemeClr val="tx1"/>
                  </a:solidFill>
                  <a:effectLst>
                    <a:outerShdw blurRad="38100" dist="19050" dir="2700000" algn="tl" rotWithShape="0">
                      <a:schemeClr val="dk1">
                        <a:alpha val="40000"/>
                      </a:schemeClr>
                    </a:outerShdw>
                  </a:effectLst>
                </a:rPr>
                <a:t>Biologi 2</a:t>
              </a:r>
            </a:p>
          </p:txBody>
        </p:sp>
        <p:sp>
          <p:nvSpPr>
            <p:cNvPr id="11" name="Rektangel 10"/>
            <p:cNvSpPr/>
            <p:nvPr/>
          </p:nvSpPr>
          <p:spPr>
            <a:xfrm>
              <a:off x="3777915" y="5273969"/>
              <a:ext cx="2165684"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ln w="0"/>
                  <a:solidFill>
                    <a:schemeClr val="tx1"/>
                  </a:solidFill>
                  <a:effectLst>
                    <a:outerShdw blurRad="38100" dist="19050" dir="2700000" algn="tl" rotWithShape="0">
                      <a:schemeClr val="dk1">
                        <a:alpha val="40000"/>
                      </a:schemeClr>
                    </a:outerShdw>
                  </a:effectLst>
                </a:rPr>
                <a:t>Geofag 2 </a:t>
              </a:r>
            </a:p>
          </p:txBody>
        </p:sp>
      </p:grpSp>
      <p:pic>
        <p:nvPicPr>
          <p:cNvPr id="14" name="Plassholder for innhol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003" y="222667"/>
            <a:ext cx="1052396" cy="1239633"/>
          </a:xfrm>
          <a:prstGeom prst="rect">
            <a:avLst/>
          </a:prstGeom>
        </p:spPr>
      </p:pic>
    </p:spTree>
    <p:extLst>
      <p:ext uri="{BB962C8B-B14F-4D97-AF65-F5344CB8AC3E}">
        <p14:creationId xmlns:p14="http://schemas.microsoft.com/office/powerpoint/2010/main" val="3405738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872" y="875530"/>
            <a:ext cx="8280920" cy="720080"/>
          </a:xfrm>
        </p:spPr>
        <p:txBody>
          <a:bodyPr/>
          <a:lstStyle/>
          <a:p>
            <a:r>
              <a:rPr lang="nb-NO" sz="3200" b="1" dirty="0">
                <a:solidFill>
                  <a:schemeClr val="accent6">
                    <a:lumMod val="75000"/>
                  </a:schemeClr>
                </a:solidFill>
              </a:rPr>
              <a:t>Valgfrie programfag og fordypning</a:t>
            </a:r>
            <a:br>
              <a:rPr lang="nb-NO" dirty="0"/>
            </a:br>
            <a:endParaRPr lang="nb-NO" dirty="0"/>
          </a:p>
        </p:txBody>
      </p:sp>
      <p:sp>
        <p:nvSpPr>
          <p:cNvPr id="3" name="Plassholder for innhold 2"/>
          <p:cNvSpPr>
            <a:spLocks noGrp="1"/>
          </p:cNvSpPr>
          <p:nvPr>
            <p:ph idx="1"/>
          </p:nvPr>
        </p:nvSpPr>
        <p:spPr>
          <a:xfrm>
            <a:off x="814591" y="1537845"/>
            <a:ext cx="11113551" cy="3960440"/>
          </a:xfrm>
        </p:spPr>
        <p:txBody>
          <a:bodyPr>
            <a:normAutofit fontScale="92500" lnSpcReduction="20000"/>
          </a:bodyPr>
          <a:lstStyle/>
          <a:p>
            <a:pPr marL="0" indent="0">
              <a:buNone/>
            </a:pPr>
            <a:r>
              <a:rPr lang="nb-NO" sz="3000" dirty="0"/>
              <a:t>     Studiespesialisering: 	STSSA  (språk, samfunnsfag og økonomi)  					STREA (realfag)</a:t>
            </a:r>
          </a:p>
          <a:p>
            <a:pPr marL="0" indent="0">
              <a:buNone/>
            </a:pPr>
            <a:r>
              <a:rPr lang="nb-NO" sz="1100" dirty="0"/>
              <a:t>	</a:t>
            </a:r>
            <a:r>
              <a:rPr lang="nb-NO" sz="3000" dirty="0"/>
              <a:t>		    	</a:t>
            </a:r>
            <a:endParaRPr lang="nb-NO" sz="1000" dirty="0"/>
          </a:p>
          <a:p>
            <a:pPr lvl="1"/>
            <a:r>
              <a:rPr lang="nb-NO" dirty="0"/>
              <a:t> </a:t>
            </a:r>
            <a:r>
              <a:rPr lang="nb-NO" sz="2600" dirty="0"/>
              <a:t>6 valgfrie programfag (140 timer x 6 = 840 timer)</a:t>
            </a:r>
          </a:p>
          <a:p>
            <a:pPr lvl="1"/>
            <a:endParaRPr lang="nb-NO" sz="1300" dirty="0"/>
          </a:p>
          <a:p>
            <a:pPr lvl="1"/>
            <a:r>
              <a:rPr lang="nb-NO" sz="2600" dirty="0"/>
              <a:t> Fordypning i minst to fag innenfor eget område:</a:t>
            </a:r>
          </a:p>
          <a:p>
            <a:pPr marL="914400" lvl="2" indent="0">
              <a:buNone/>
            </a:pPr>
            <a:r>
              <a:rPr lang="nb-NO" dirty="0"/>
              <a:t>Eksempel (STSSA): Psykologi 1 og Psykologi 2, Rettslære 1 og Rettslære 2 (560 timer)</a:t>
            </a:r>
            <a:br>
              <a:rPr lang="nb-NO" dirty="0"/>
            </a:br>
            <a:r>
              <a:rPr lang="nb-NO" dirty="0"/>
              <a:t>Eksempel (STREA): Kjemi 1 og Kjemi 2, Biologi 1 og Biologi 2 (560 timer)  </a:t>
            </a:r>
            <a:br>
              <a:rPr lang="nb-NO" dirty="0"/>
            </a:br>
            <a:endParaRPr lang="nb-NO" dirty="0"/>
          </a:p>
          <a:p>
            <a:pPr lvl="2"/>
            <a:r>
              <a:rPr lang="nb-NO" sz="2600" dirty="0"/>
              <a:t>Minst fire programfag innenfor eget område </a:t>
            </a:r>
          </a:p>
          <a:p>
            <a:pPr lvl="2"/>
            <a:endParaRPr lang="nb-NO" dirty="0"/>
          </a:p>
          <a:p>
            <a:pPr lvl="1"/>
            <a:r>
              <a:rPr lang="nb-NO" sz="2600" dirty="0"/>
              <a:t>To programfag kan velges fra eget programområde eller annet studieforberedende programområde</a:t>
            </a:r>
          </a:p>
          <a:p>
            <a:pPr marL="971550" lvl="1" indent="-457200"/>
            <a:endParaRPr lang="nb-NO" dirty="0"/>
          </a:p>
          <a:p>
            <a:pPr marL="457200" lvl="1" indent="0">
              <a:buNone/>
            </a:pPr>
            <a:endParaRPr lang="nb-NO" dirty="0"/>
          </a:p>
        </p:txBody>
      </p:sp>
      <p:pic>
        <p:nvPicPr>
          <p:cNvPr id="5" name="Plassholder for innhol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029" y="298211"/>
            <a:ext cx="1052396" cy="1239633"/>
          </a:xfrm>
          <a:prstGeom prst="rect">
            <a:avLst/>
          </a:prstGeom>
        </p:spPr>
      </p:pic>
      <p:grpSp>
        <p:nvGrpSpPr>
          <p:cNvPr id="6" name="Gruppe 5"/>
          <p:cNvGrpSpPr/>
          <p:nvPr/>
        </p:nvGrpSpPr>
        <p:grpSpPr>
          <a:xfrm>
            <a:off x="1299978" y="5613816"/>
            <a:ext cx="9155662" cy="1321878"/>
            <a:chOff x="1524000" y="5508134"/>
            <a:chExt cx="9229593" cy="1374336"/>
          </a:xfrm>
        </p:grpSpPr>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5760" y="5508134"/>
              <a:ext cx="2421596" cy="1362148"/>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7357" y="5509705"/>
              <a:ext cx="2418803" cy="1360577"/>
            </a:xfrm>
            <a:prstGeom prst="rect">
              <a:avLst/>
            </a:prstGeom>
          </p:spPr>
        </p:pic>
        <p:pic>
          <p:nvPicPr>
            <p:cNvPr id="9" name="Bild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5894" y="5509705"/>
              <a:ext cx="2077699" cy="1372765"/>
            </a:xfrm>
            <a:prstGeom prst="rect">
              <a:avLst/>
            </a:prstGeom>
          </p:spPr>
        </p:pic>
        <p:pic>
          <p:nvPicPr>
            <p:cNvPr id="10" name="Bild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5509705"/>
              <a:ext cx="2411760" cy="1372765"/>
            </a:xfrm>
            <a:prstGeom prst="rect">
              <a:avLst/>
            </a:prstGeom>
          </p:spPr>
        </p:pic>
      </p:grpSp>
    </p:spTree>
    <p:extLst>
      <p:ext uri="{BB962C8B-B14F-4D97-AF65-F5344CB8AC3E}">
        <p14:creationId xmlns:p14="http://schemas.microsoft.com/office/powerpoint/2010/main" val="91028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a:extLst>
              <a:ext uri="{FF2B5EF4-FFF2-40B4-BE49-F238E27FC236}">
                <a16:creationId xmlns:a16="http://schemas.microsoft.com/office/drawing/2014/main" id="{5D677B13-B63B-472C-AE38-F6BC9FFFFB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68" y="141117"/>
            <a:ext cx="1052396" cy="1239633"/>
          </a:xfrm>
          <a:prstGeom prst="rect">
            <a:avLst/>
          </a:prstGeom>
        </p:spPr>
      </p:pic>
      <p:sp>
        <p:nvSpPr>
          <p:cNvPr id="6" name="Tittel 5"/>
          <p:cNvSpPr>
            <a:spLocks noGrp="1"/>
          </p:cNvSpPr>
          <p:nvPr>
            <p:ph type="title"/>
          </p:nvPr>
        </p:nvSpPr>
        <p:spPr>
          <a:xfrm>
            <a:off x="3211945" y="277624"/>
            <a:ext cx="10515600" cy="1325563"/>
          </a:xfrm>
        </p:spPr>
        <p:txBody>
          <a:bodyPr>
            <a:normAutofit/>
          </a:bodyPr>
          <a:lstStyle/>
          <a:p>
            <a:r>
              <a:rPr lang="nb-NO" sz="4000" b="1" dirty="0">
                <a:solidFill>
                  <a:schemeClr val="accent6">
                    <a:lumMod val="75000"/>
                  </a:schemeClr>
                </a:solidFill>
              </a:rPr>
              <a:t>Løsning: Fagpakker</a:t>
            </a:r>
          </a:p>
        </p:txBody>
      </p:sp>
      <p:sp>
        <p:nvSpPr>
          <p:cNvPr id="7" name="Plassholder for innhold 6"/>
          <p:cNvSpPr>
            <a:spLocks noGrp="1"/>
          </p:cNvSpPr>
          <p:nvPr>
            <p:ph idx="1"/>
          </p:nvPr>
        </p:nvSpPr>
        <p:spPr/>
        <p:txBody>
          <a:bodyPr>
            <a:normAutofit lnSpcReduction="10000"/>
          </a:bodyPr>
          <a:lstStyle/>
          <a:p>
            <a:pPr>
              <a:spcBef>
                <a:spcPts val="1800"/>
              </a:spcBef>
            </a:pPr>
            <a:r>
              <a:rPr lang="nb-NO" dirty="0"/>
              <a:t>Elevene kan velge mellom ferdige, faste fagkombinasjoner (fagpakker) med fag som </a:t>
            </a:r>
            <a:r>
              <a:rPr lang="nb-NO" b="1" dirty="0"/>
              <a:t>passer sammen</a:t>
            </a:r>
            <a:r>
              <a:rPr lang="nb-NO" dirty="0"/>
              <a:t>; de kan ha nytte av det de lærer i et fag også i de andre fagene.</a:t>
            </a:r>
          </a:p>
          <a:p>
            <a:pPr>
              <a:spcBef>
                <a:spcPts val="1800"/>
              </a:spcBef>
              <a:tabLst>
                <a:tab pos="452438" algn="l"/>
              </a:tabLst>
            </a:pPr>
            <a:r>
              <a:rPr lang="nb-NO" dirty="0"/>
              <a:t>Eleven er sikret en </a:t>
            </a:r>
            <a:r>
              <a:rPr lang="nb-NO" b="1" dirty="0"/>
              <a:t>fagkombinasjon som gir vitnemål</a:t>
            </a:r>
            <a:r>
              <a:rPr lang="nb-NO" dirty="0"/>
              <a:t>: </a:t>
            </a:r>
            <a:br>
              <a:rPr lang="nb-NO" dirty="0"/>
            </a:br>
            <a:r>
              <a:rPr lang="nb-NO" dirty="0"/>
              <a:t>-	får riktig fordypning og </a:t>
            </a:r>
            <a:br>
              <a:rPr lang="nb-NO" dirty="0"/>
            </a:br>
            <a:r>
              <a:rPr lang="nb-NO" dirty="0"/>
              <a:t>-	sikret plass i fagene man trenger</a:t>
            </a:r>
          </a:p>
          <a:p>
            <a:pPr>
              <a:spcBef>
                <a:spcPts val="1800"/>
              </a:spcBef>
              <a:tabLst>
                <a:tab pos="452438" algn="l"/>
              </a:tabLst>
            </a:pPr>
            <a:r>
              <a:rPr lang="nb-NO" dirty="0"/>
              <a:t>Fagpakker gir </a:t>
            </a:r>
            <a:r>
              <a:rPr lang="nb-NO" b="1" dirty="0"/>
              <a:t>forutsigbarhet</a:t>
            </a:r>
            <a:br>
              <a:rPr lang="nb-NO" dirty="0"/>
            </a:br>
            <a:r>
              <a:rPr lang="nb-NO" dirty="0"/>
              <a:t>Det er lurt å tenke på de to siste årene samtidig når man velger  </a:t>
            </a:r>
            <a:br>
              <a:rPr lang="nb-NO" dirty="0"/>
            </a:br>
            <a:r>
              <a:rPr lang="nb-NO" dirty="0"/>
              <a:t>- 	eleven vet på Vg2 hva hun/han skal fortsette med på Vg3 </a:t>
            </a:r>
            <a:br>
              <a:rPr lang="nb-NO" dirty="0"/>
            </a:br>
            <a:r>
              <a:rPr lang="nb-NO" dirty="0"/>
              <a:t>- mye av det eleven lærer på Vg2 vil han/hun ha nytte av på Vg3 </a:t>
            </a:r>
            <a:endParaRPr lang="nb-NO" sz="2400" dirty="0">
              <a:solidFill>
                <a:schemeClr val="bg1">
                  <a:lumMod val="50000"/>
                </a:schemeClr>
              </a:solidFill>
            </a:endParaRPr>
          </a:p>
          <a:p>
            <a:pPr>
              <a:spcBef>
                <a:spcPts val="1800"/>
              </a:spcBef>
              <a:tabLst>
                <a:tab pos="452438" algn="l"/>
              </a:tabLst>
            </a:pPr>
            <a:endParaRPr lang="nb-NO" dirty="0"/>
          </a:p>
          <a:p>
            <a:pPr marL="0" indent="0">
              <a:spcBef>
                <a:spcPts val="1800"/>
              </a:spcBef>
              <a:buNone/>
            </a:pPr>
            <a:endParaRPr lang="nb-NO" dirty="0"/>
          </a:p>
          <a:p>
            <a:pPr>
              <a:spcBef>
                <a:spcPts val="1800"/>
              </a:spcBef>
            </a:pPr>
            <a:endParaRPr lang="nb-NO" sz="2400" dirty="0"/>
          </a:p>
        </p:txBody>
      </p:sp>
    </p:spTree>
    <p:extLst>
      <p:ext uri="{BB962C8B-B14F-4D97-AF65-F5344CB8AC3E}">
        <p14:creationId xmlns:p14="http://schemas.microsoft.com/office/powerpoint/2010/main" val="2631790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a:extLst>
              <a:ext uri="{FF2B5EF4-FFF2-40B4-BE49-F238E27FC236}">
                <a16:creationId xmlns:a16="http://schemas.microsoft.com/office/drawing/2014/main" id="{BD26FEDA-5FF9-F289-9E87-FF5012309517}"/>
              </a:ext>
            </a:extLst>
          </p:cNvPr>
          <p:cNvGraphicFramePr>
            <a:graphicFrameLocks noChangeAspect="1"/>
          </p:cNvGraphicFramePr>
          <p:nvPr/>
        </p:nvGraphicFramePr>
        <p:xfrm>
          <a:off x="1892300" y="167271"/>
          <a:ext cx="9861550" cy="6620273"/>
        </p:xfrm>
        <a:graphic>
          <a:graphicData uri="http://schemas.openxmlformats.org/presentationml/2006/ole">
            <mc:AlternateContent xmlns:mc="http://schemas.openxmlformats.org/markup-compatibility/2006">
              <mc:Choice xmlns:v="urn:schemas-microsoft-com:vml" Requires="v">
                <p:oleObj spid="_x0000_s1026" name="Worksheet" r:id="rId3" imgW="10839352" imgH="7277158" progId="Excel.Sheet.8">
                  <p:embed/>
                </p:oleObj>
              </mc:Choice>
              <mc:Fallback>
                <p:oleObj name="Worksheet" r:id="rId3" imgW="10839352" imgH="7277158" progId="Excel.Sheet.8">
                  <p:embed/>
                  <p:pic>
                    <p:nvPicPr>
                      <p:cNvPr id="5" name="Objekt 4">
                        <a:extLst>
                          <a:ext uri="{FF2B5EF4-FFF2-40B4-BE49-F238E27FC236}">
                            <a16:creationId xmlns:a16="http://schemas.microsoft.com/office/drawing/2014/main" id="{BD26FEDA-5FF9-F289-9E87-FF5012309517}"/>
                          </a:ext>
                        </a:extLst>
                      </p:cNvPr>
                      <p:cNvPicPr/>
                      <p:nvPr/>
                    </p:nvPicPr>
                    <p:blipFill>
                      <a:blip r:embed="rId4"/>
                      <a:stretch>
                        <a:fillRect/>
                      </a:stretch>
                    </p:blipFill>
                    <p:spPr>
                      <a:xfrm>
                        <a:off x="1892300" y="167271"/>
                        <a:ext cx="9861550" cy="6620273"/>
                      </a:xfrm>
                      <a:prstGeom prst="rect">
                        <a:avLst/>
                      </a:prstGeom>
                    </p:spPr>
                  </p:pic>
                </p:oleObj>
              </mc:Fallback>
            </mc:AlternateContent>
          </a:graphicData>
        </a:graphic>
      </p:graphicFrame>
      <p:sp>
        <p:nvSpPr>
          <p:cNvPr id="7" name="Ellipse 6">
            <a:extLst>
              <a:ext uri="{FF2B5EF4-FFF2-40B4-BE49-F238E27FC236}">
                <a16:creationId xmlns:a16="http://schemas.microsoft.com/office/drawing/2014/main" id="{59834750-7BB4-3A08-A2DD-7E0B736DEB76}"/>
              </a:ext>
            </a:extLst>
          </p:cNvPr>
          <p:cNvSpPr/>
          <p:nvPr/>
        </p:nvSpPr>
        <p:spPr>
          <a:xfrm rot="-1920000">
            <a:off x="-48667" y="321902"/>
            <a:ext cx="2000250" cy="1250950"/>
          </a:xfrm>
          <a:prstGeom prst="ellipse">
            <a:avLst/>
          </a:prstGeom>
          <a:solidFill>
            <a:schemeClr val="accent4">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Fagpakker for skoleåret 23/24</a:t>
            </a:r>
          </a:p>
        </p:txBody>
      </p:sp>
      <p:sp>
        <p:nvSpPr>
          <p:cNvPr id="2" name="Rektangel 1">
            <a:extLst>
              <a:ext uri="{FF2B5EF4-FFF2-40B4-BE49-F238E27FC236}">
                <a16:creationId xmlns:a16="http://schemas.microsoft.com/office/drawing/2014/main" id="{A4A2CE9C-71B5-586F-EFDB-527E7ABBD322}"/>
              </a:ext>
            </a:extLst>
          </p:cNvPr>
          <p:cNvSpPr/>
          <p:nvPr/>
        </p:nvSpPr>
        <p:spPr>
          <a:xfrm>
            <a:off x="1828802" y="4902868"/>
            <a:ext cx="7068552" cy="1955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ktangel 2">
            <a:extLst>
              <a:ext uri="{FF2B5EF4-FFF2-40B4-BE49-F238E27FC236}">
                <a16:creationId xmlns:a16="http://schemas.microsoft.com/office/drawing/2014/main" id="{4C01AB28-7973-296A-4DFC-5BB1CBF004A3}"/>
              </a:ext>
            </a:extLst>
          </p:cNvPr>
          <p:cNvSpPr/>
          <p:nvPr/>
        </p:nvSpPr>
        <p:spPr>
          <a:xfrm>
            <a:off x="11694695" y="167271"/>
            <a:ext cx="210552" cy="6690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19599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Rett pil 26"/>
          <p:cNvCxnSpPr>
            <a:cxnSpLocks noChangeShapeType="1"/>
            <a:endCxn id="13" idx="2"/>
          </p:cNvCxnSpPr>
          <p:nvPr/>
        </p:nvCxnSpPr>
        <p:spPr bwMode="auto">
          <a:xfrm flipV="1">
            <a:off x="5539582" y="2773364"/>
            <a:ext cx="6351" cy="410370"/>
          </a:xfrm>
          <a:prstGeom prst="straightConnector1">
            <a:avLst/>
          </a:prstGeom>
          <a:noFill/>
          <a:ln w="44450">
            <a:solidFill>
              <a:srgbClr val="FF0000"/>
            </a:solidFill>
            <a:round/>
            <a:headEnd/>
            <a:tailEnd type="stealth"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9" name="Rett pil 28"/>
          <p:cNvCxnSpPr>
            <a:cxnSpLocks noChangeShapeType="1"/>
            <a:endCxn id="16" idx="2"/>
          </p:cNvCxnSpPr>
          <p:nvPr/>
        </p:nvCxnSpPr>
        <p:spPr bwMode="auto">
          <a:xfrm flipV="1">
            <a:off x="7027856" y="2773364"/>
            <a:ext cx="15088" cy="434146"/>
          </a:xfrm>
          <a:prstGeom prst="straightConnector1">
            <a:avLst/>
          </a:prstGeom>
          <a:noFill/>
          <a:ln w="44450">
            <a:solidFill>
              <a:srgbClr val="FF0000"/>
            </a:solidFill>
            <a:round/>
            <a:headEnd/>
            <a:tailEnd type="stealth"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22" name="Tittel 1"/>
          <p:cNvSpPr>
            <a:spLocks noGrp="1"/>
          </p:cNvSpPr>
          <p:nvPr>
            <p:ph type="title"/>
          </p:nvPr>
        </p:nvSpPr>
        <p:spPr>
          <a:xfrm>
            <a:off x="1981200" y="274638"/>
            <a:ext cx="7424738" cy="696912"/>
          </a:xfrm>
        </p:spPr>
        <p:txBody>
          <a:bodyPr>
            <a:normAutofit/>
          </a:bodyPr>
          <a:lstStyle/>
          <a:p>
            <a:pPr algn="ctr"/>
            <a:r>
              <a:rPr lang="nb-NO" altLang="nb-NO" sz="3200" b="1" dirty="0">
                <a:solidFill>
                  <a:schemeClr val="accent6">
                    <a:lumMod val="75000"/>
                  </a:schemeClr>
                </a:solidFill>
              </a:rPr>
              <a:t>Matematikktilbudet på H20</a:t>
            </a:r>
          </a:p>
        </p:txBody>
      </p:sp>
      <p:sp>
        <p:nvSpPr>
          <p:cNvPr id="5123" name="Plassholder for bunntekst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Helvetica Neue Light"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Helvetica Neue Light"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Helvetica Neue Light"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Helvetica Neue Light"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Neue Light"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Light"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Light"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Light"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Light" charset="0"/>
                <a:ea typeface="MS PGothic" panose="020B0600070205080204" pitchFamily="34" charset="-128"/>
              </a:defRPr>
            </a:lvl9pPr>
          </a:lstStyle>
          <a:p>
            <a:pPr>
              <a:spcBef>
                <a:spcPct val="0"/>
              </a:spcBef>
              <a:buFontTx/>
              <a:buNone/>
            </a:pPr>
            <a:r>
              <a:rPr lang="nb-NO" altLang="nb-NO" sz="1200" dirty="0">
                <a:solidFill>
                  <a:srgbClr val="898989"/>
                </a:solidFill>
              </a:rPr>
              <a:t> </a:t>
            </a:r>
          </a:p>
        </p:txBody>
      </p:sp>
      <p:sp>
        <p:nvSpPr>
          <p:cNvPr id="8" name="Rektangel 7"/>
          <p:cNvSpPr>
            <a:spLocks noChangeArrowheads="1"/>
          </p:cNvSpPr>
          <p:nvPr/>
        </p:nvSpPr>
        <p:spPr bwMode="auto">
          <a:xfrm>
            <a:off x="4895851" y="3182939"/>
            <a:ext cx="1300163" cy="1298575"/>
          </a:xfrm>
          <a:prstGeom prst="rect">
            <a:avLst/>
          </a:prstGeom>
          <a:gradFill rotWithShape="1">
            <a:gsLst>
              <a:gs pos="0">
                <a:srgbClr val="E4F9FF"/>
              </a:gs>
              <a:gs pos="64999">
                <a:srgbClr val="BBEFFF"/>
              </a:gs>
              <a:gs pos="100000">
                <a:srgbClr val="9EEAFF"/>
              </a:gs>
            </a:gsLst>
            <a:lin ang="5400000" scaled="1"/>
          </a:gradFill>
          <a:ln w="9525">
            <a:solidFill>
              <a:srgbClr val="46AAC5"/>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r>
              <a:rPr lang="nb-NO" sz="1600" dirty="0">
                <a:solidFill>
                  <a:srgbClr val="000000"/>
                </a:solidFill>
              </a:rPr>
              <a:t>Matematikk programfag</a:t>
            </a:r>
          </a:p>
          <a:p>
            <a:pPr algn="ctr" eaLnBrk="1" hangingPunct="1">
              <a:defRPr/>
            </a:pPr>
            <a:r>
              <a:rPr lang="nb-NO" sz="1600" dirty="0">
                <a:solidFill>
                  <a:srgbClr val="000000"/>
                </a:solidFill>
              </a:rPr>
              <a:t>R1 </a:t>
            </a:r>
          </a:p>
          <a:p>
            <a:pPr algn="ctr" eaLnBrk="1" hangingPunct="1">
              <a:defRPr/>
            </a:pPr>
            <a:r>
              <a:rPr lang="nb-NO" sz="1600" dirty="0">
                <a:solidFill>
                  <a:srgbClr val="000000"/>
                </a:solidFill>
              </a:rPr>
              <a:t>(realfag)</a:t>
            </a:r>
          </a:p>
          <a:p>
            <a:pPr algn="ctr" eaLnBrk="1" hangingPunct="1">
              <a:defRPr/>
            </a:pPr>
            <a:r>
              <a:rPr lang="nb-NO" sz="1600" dirty="0">
                <a:solidFill>
                  <a:srgbClr val="000000"/>
                </a:solidFill>
              </a:rPr>
              <a:t>140 timer</a:t>
            </a:r>
          </a:p>
        </p:txBody>
      </p:sp>
      <p:sp>
        <p:nvSpPr>
          <p:cNvPr id="11" name="Rektangel 10"/>
          <p:cNvSpPr>
            <a:spLocks noChangeArrowheads="1"/>
          </p:cNvSpPr>
          <p:nvPr/>
        </p:nvSpPr>
        <p:spPr bwMode="auto">
          <a:xfrm>
            <a:off x="7832726" y="3182939"/>
            <a:ext cx="1298575" cy="129857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r>
              <a:rPr lang="nb-NO" sz="1600" dirty="0">
                <a:solidFill>
                  <a:srgbClr val="000000"/>
                </a:solidFill>
              </a:rPr>
              <a:t>Matematikk fellesfag</a:t>
            </a:r>
          </a:p>
          <a:p>
            <a:pPr algn="ctr" eaLnBrk="1" hangingPunct="1">
              <a:defRPr/>
            </a:pPr>
            <a:r>
              <a:rPr lang="nb-NO" sz="1600" dirty="0">
                <a:solidFill>
                  <a:srgbClr val="000000"/>
                </a:solidFill>
              </a:rPr>
              <a:t>Vg2 P (praktisk)</a:t>
            </a:r>
          </a:p>
          <a:p>
            <a:pPr algn="ctr" eaLnBrk="1" hangingPunct="1">
              <a:defRPr/>
            </a:pPr>
            <a:r>
              <a:rPr lang="nb-NO" sz="1600" dirty="0">
                <a:solidFill>
                  <a:srgbClr val="000000"/>
                </a:solidFill>
              </a:rPr>
              <a:t>54 timer</a:t>
            </a:r>
          </a:p>
        </p:txBody>
      </p:sp>
      <p:sp>
        <p:nvSpPr>
          <p:cNvPr id="12" name="Rektangel 11"/>
          <p:cNvSpPr>
            <a:spLocks noChangeArrowheads="1"/>
          </p:cNvSpPr>
          <p:nvPr/>
        </p:nvSpPr>
        <p:spPr bwMode="auto">
          <a:xfrm>
            <a:off x="6392863" y="3182939"/>
            <a:ext cx="1300162" cy="1298575"/>
          </a:xfrm>
          <a:prstGeom prst="rect">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r>
              <a:rPr lang="nb-NO" sz="1500" dirty="0">
                <a:solidFill>
                  <a:srgbClr val="000000"/>
                </a:solidFill>
              </a:rPr>
              <a:t>Matematikk programfag </a:t>
            </a:r>
          </a:p>
          <a:p>
            <a:pPr algn="ctr" eaLnBrk="1" hangingPunct="1">
              <a:defRPr/>
            </a:pPr>
            <a:r>
              <a:rPr lang="nb-NO" sz="1500" dirty="0">
                <a:solidFill>
                  <a:srgbClr val="000000"/>
                </a:solidFill>
              </a:rPr>
              <a:t>S1 (samfunnsfag)</a:t>
            </a:r>
          </a:p>
          <a:p>
            <a:pPr algn="ctr" eaLnBrk="1" hangingPunct="1">
              <a:defRPr/>
            </a:pPr>
            <a:r>
              <a:rPr lang="nb-NO" sz="1500" dirty="0">
                <a:solidFill>
                  <a:srgbClr val="000000"/>
                </a:solidFill>
              </a:rPr>
              <a:t>140 timer</a:t>
            </a:r>
          </a:p>
        </p:txBody>
      </p:sp>
      <p:sp>
        <p:nvSpPr>
          <p:cNvPr id="13" name="Rektangel 12"/>
          <p:cNvSpPr>
            <a:spLocks noChangeArrowheads="1"/>
          </p:cNvSpPr>
          <p:nvPr/>
        </p:nvSpPr>
        <p:spPr bwMode="auto">
          <a:xfrm>
            <a:off x="4895851" y="1474789"/>
            <a:ext cx="1300163" cy="1298575"/>
          </a:xfrm>
          <a:prstGeom prst="rect">
            <a:avLst/>
          </a:prstGeom>
          <a:gradFill rotWithShape="1">
            <a:gsLst>
              <a:gs pos="0">
                <a:srgbClr val="E4F9FF"/>
              </a:gs>
              <a:gs pos="64999">
                <a:srgbClr val="BBEFFF"/>
              </a:gs>
              <a:gs pos="100000">
                <a:srgbClr val="9EEAFF"/>
              </a:gs>
            </a:gsLst>
            <a:lin ang="5400000" scaled="1"/>
          </a:gradFill>
          <a:ln w="9525">
            <a:solidFill>
              <a:srgbClr val="46AAC5"/>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r>
              <a:rPr lang="nb-NO" sz="1600" dirty="0">
                <a:solidFill>
                  <a:srgbClr val="000000"/>
                </a:solidFill>
              </a:rPr>
              <a:t>Matematikk programfag</a:t>
            </a:r>
          </a:p>
          <a:p>
            <a:pPr algn="ctr" eaLnBrk="1" hangingPunct="1">
              <a:defRPr/>
            </a:pPr>
            <a:r>
              <a:rPr lang="nb-NO" sz="1600" dirty="0">
                <a:solidFill>
                  <a:srgbClr val="000000"/>
                </a:solidFill>
              </a:rPr>
              <a:t>R2 </a:t>
            </a:r>
          </a:p>
          <a:p>
            <a:pPr algn="ctr" eaLnBrk="1" hangingPunct="1">
              <a:defRPr/>
            </a:pPr>
            <a:r>
              <a:rPr lang="nb-NO" sz="1600" dirty="0">
                <a:solidFill>
                  <a:srgbClr val="000000"/>
                </a:solidFill>
              </a:rPr>
              <a:t>(realfag)</a:t>
            </a:r>
          </a:p>
          <a:p>
            <a:pPr algn="ctr" eaLnBrk="1" hangingPunct="1">
              <a:defRPr/>
            </a:pPr>
            <a:r>
              <a:rPr lang="nb-NO" sz="1600" dirty="0">
                <a:solidFill>
                  <a:srgbClr val="000000"/>
                </a:solidFill>
              </a:rPr>
              <a:t>140 timer</a:t>
            </a:r>
          </a:p>
        </p:txBody>
      </p:sp>
      <p:sp>
        <p:nvSpPr>
          <p:cNvPr id="14" name="Rektangel 13"/>
          <p:cNvSpPr>
            <a:spLocks noChangeArrowheads="1"/>
          </p:cNvSpPr>
          <p:nvPr/>
        </p:nvSpPr>
        <p:spPr bwMode="auto">
          <a:xfrm>
            <a:off x="5816601" y="4840289"/>
            <a:ext cx="1364090" cy="1298575"/>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r>
              <a:rPr lang="nb-NO" sz="1600" dirty="0">
                <a:solidFill>
                  <a:srgbClr val="000000"/>
                </a:solidFill>
              </a:rPr>
              <a:t>Matematikk fellesfag</a:t>
            </a:r>
          </a:p>
          <a:p>
            <a:pPr algn="ctr" eaLnBrk="1" hangingPunct="1">
              <a:defRPr/>
            </a:pPr>
            <a:r>
              <a:rPr lang="nb-NO" sz="1400" dirty="0">
                <a:solidFill>
                  <a:srgbClr val="000000"/>
                </a:solidFill>
              </a:rPr>
              <a:t>Vg1T(teoretisk)</a:t>
            </a:r>
          </a:p>
          <a:p>
            <a:pPr algn="ctr" eaLnBrk="1" hangingPunct="1">
              <a:defRPr/>
            </a:pPr>
            <a:r>
              <a:rPr lang="nb-NO" sz="1600" dirty="0">
                <a:solidFill>
                  <a:srgbClr val="000000"/>
                </a:solidFill>
              </a:rPr>
              <a:t>140 timer</a:t>
            </a:r>
          </a:p>
        </p:txBody>
      </p:sp>
      <p:sp>
        <p:nvSpPr>
          <p:cNvPr id="15" name="Rektangel 14"/>
          <p:cNvSpPr>
            <a:spLocks noChangeArrowheads="1"/>
          </p:cNvSpPr>
          <p:nvPr/>
        </p:nvSpPr>
        <p:spPr bwMode="auto">
          <a:xfrm>
            <a:off x="7832726" y="4840289"/>
            <a:ext cx="1298575" cy="129857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r>
              <a:rPr lang="nb-NO" sz="1600" dirty="0">
                <a:solidFill>
                  <a:srgbClr val="000000"/>
                </a:solidFill>
              </a:rPr>
              <a:t>Matematikk fellesfag</a:t>
            </a:r>
          </a:p>
          <a:p>
            <a:pPr algn="ctr" eaLnBrk="1" hangingPunct="1">
              <a:defRPr/>
            </a:pPr>
            <a:r>
              <a:rPr lang="nb-NO" sz="1600" dirty="0">
                <a:solidFill>
                  <a:srgbClr val="000000"/>
                </a:solidFill>
              </a:rPr>
              <a:t>Vg1P </a:t>
            </a:r>
            <a:r>
              <a:rPr lang="nb-NO" sz="1400" dirty="0">
                <a:solidFill>
                  <a:srgbClr val="000000"/>
                </a:solidFill>
              </a:rPr>
              <a:t>(praktisk)</a:t>
            </a:r>
          </a:p>
          <a:p>
            <a:pPr algn="ctr" eaLnBrk="1" hangingPunct="1">
              <a:defRPr/>
            </a:pPr>
            <a:r>
              <a:rPr lang="nb-NO" sz="1600" dirty="0">
                <a:solidFill>
                  <a:srgbClr val="000000"/>
                </a:solidFill>
              </a:rPr>
              <a:t>140 timer</a:t>
            </a:r>
          </a:p>
        </p:txBody>
      </p:sp>
      <p:sp>
        <p:nvSpPr>
          <p:cNvPr id="16" name="Rektangel 15"/>
          <p:cNvSpPr>
            <a:spLocks noChangeArrowheads="1"/>
          </p:cNvSpPr>
          <p:nvPr/>
        </p:nvSpPr>
        <p:spPr bwMode="auto">
          <a:xfrm>
            <a:off x="6392863" y="1474789"/>
            <a:ext cx="1300162" cy="1298575"/>
          </a:xfrm>
          <a:prstGeom prst="rect">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r>
              <a:rPr lang="nb-NO" sz="1500" dirty="0">
                <a:solidFill>
                  <a:srgbClr val="000000"/>
                </a:solidFill>
              </a:rPr>
              <a:t>Matematikk programfag </a:t>
            </a:r>
          </a:p>
          <a:p>
            <a:pPr algn="ctr" eaLnBrk="1" hangingPunct="1">
              <a:defRPr/>
            </a:pPr>
            <a:r>
              <a:rPr lang="nb-NO" sz="1500" dirty="0">
                <a:solidFill>
                  <a:srgbClr val="000000"/>
                </a:solidFill>
              </a:rPr>
              <a:t>S2 (samfunnsfag)</a:t>
            </a:r>
          </a:p>
          <a:p>
            <a:pPr algn="ctr" eaLnBrk="1" hangingPunct="1">
              <a:defRPr/>
            </a:pPr>
            <a:r>
              <a:rPr lang="nb-NO" sz="1500" dirty="0">
                <a:solidFill>
                  <a:srgbClr val="000000"/>
                </a:solidFill>
              </a:rPr>
              <a:t>140 timer</a:t>
            </a:r>
          </a:p>
        </p:txBody>
      </p:sp>
      <p:cxnSp>
        <p:nvCxnSpPr>
          <p:cNvPr id="35" name="Rett pil 34"/>
          <p:cNvCxnSpPr>
            <a:cxnSpLocks noChangeShapeType="1"/>
            <a:stCxn id="14" idx="0"/>
          </p:cNvCxnSpPr>
          <p:nvPr/>
        </p:nvCxnSpPr>
        <p:spPr bwMode="auto">
          <a:xfrm flipH="1" flipV="1">
            <a:off x="5349878" y="4481515"/>
            <a:ext cx="1148768" cy="358774"/>
          </a:xfrm>
          <a:prstGeom prst="straightConnector1">
            <a:avLst/>
          </a:prstGeom>
          <a:noFill/>
          <a:ln w="44450">
            <a:solidFill>
              <a:srgbClr val="FF0000"/>
            </a:solidFill>
            <a:round/>
            <a:headEnd/>
            <a:tailEnd type="stealth"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Rett pil 42"/>
          <p:cNvCxnSpPr>
            <a:cxnSpLocks noChangeShapeType="1"/>
            <a:stCxn id="14" idx="0"/>
            <a:endCxn id="12" idx="2"/>
          </p:cNvCxnSpPr>
          <p:nvPr/>
        </p:nvCxnSpPr>
        <p:spPr bwMode="auto">
          <a:xfrm flipV="1">
            <a:off x="6498646" y="4481514"/>
            <a:ext cx="544298" cy="358775"/>
          </a:xfrm>
          <a:prstGeom prst="straightConnector1">
            <a:avLst/>
          </a:prstGeom>
          <a:noFill/>
          <a:ln w="44450">
            <a:solidFill>
              <a:srgbClr val="FF0000"/>
            </a:solidFill>
            <a:round/>
            <a:headEnd/>
            <a:tailEnd type="stealth"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5" name="Rett pil 44"/>
          <p:cNvCxnSpPr>
            <a:cxnSpLocks noChangeShapeType="1"/>
            <a:stCxn id="14" idx="0"/>
          </p:cNvCxnSpPr>
          <p:nvPr/>
        </p:nvCxnSpPr>
        <p:spPr bwMode="auto">
          <a:xfrm flipV="1">
            <a:off x="6498646" y="4481515"/>
            <a:ext cx="1846842" cy="358774"/>
          </a:xfrm>
          <a:prstGeom prst="straightConnector1">
            <a:avLst/>
          </a:prstGeom>
          <a:noFill/>
          <a:ln w="44450">
            <a:solidFill>
              <a:srgbClr val="FF0000"/>
            </a:solidFill>
            <a:round/>
            <a:headEnd/>
            <a:tailEnd type="stealth"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0" name="Rett pil 49"/>
          <p:cNvCxnSpPr>
            <a:cxnSpLocks noChangeShapeType="1"/>
            <a:stCxn id="15" idx="0"/>
            <a:endCxn id="11" idx="2"/>
          </p:cNvCxnSpPr>
          <p:nvPr/>
        </p:nvCxnSpPr>
        <p:spPr bwMode="auto">
          <a:xfrm flipV="1">
            <a:off x="8482014" y="4481514"/>
            <a:ext cx="0" cy="358775"/>
          </a:xfrm>
          <a:prstGeom prst="straightConnector1">
            <a:avLst/>
          </a:prstGeom>
          <a:noFill/>
          <a:ln w="44450">
            <a:solidFill>
              <a:srgbClr val="FF0000"/>
            </a:solidFill>
            <a:round/>
            <a:headEnd/>
            <a:tailEnd type="stealth"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4" name="Rektangel 63"/>
          <p:cNvSpPr>
            <a:spLocks noChangeArrowheads="1"/>
          </p:cNvSpPr>
          <p:nvPr/>
        </p:nvSpPr>
        <p:spPr bwMode="auto">
          <a:xfrm>
            <a:off x="3279776" y="3182939"/>
            <a:ext cx="1300163" cy="1298575"/>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r>
              <a:rPr lang="nb-NO" sz="2500" dirty="0">
                <a:solidFill>
                  <a:srgbClr val="000000"/>
                </a:solidFill>
              </a:rPr>
              <a:t>Vg2</a:t>
            </a:r>
          </a:p>
        </p:txBody>
      </p:sp>
      <p:sp>
        <p:nvSpPr>
          <p:cNvPr id="65" name="Rektangel 64"/>
          <p:cNvSpPr>
            <a:spLocks noChangeArrowheads="1"/>
          </p:cNvSpPr>
          <p:nvPr/>
        </p:nvSpPr>
        <p:spPr bwMode="auto">
          <a:xfrm>
            <a:off x="3279776" y="1474789"/>
            <a:ext cx="1300163" cy="1298575"/>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r>
              <a:rPr lang="nb-NO" sz="2500" dirty="0">
                <a:solidFill>
                  <a:srgbClr val="000000"/>
                </a:solidFill>
              </a:rPr>
              <a:t>Vg3</a:t>
            </a:r>
          </a:p>
        </p:txBody>
      </p:sp>
      <p:sp>
        <p:nvSpPr>
          <p:cNvPr id="66" name="Rektangel 65"/>
          <p:cNvSpPr>
            <a:spLocks noChangeArrowheads="1"/>
          </p:cNvSpPr>
          <p:nvPr/>
        </p:nvSpPr>
        <p:spPr bwMode="auto">
          <a:xfrm>
            <a:off x="3279776" y="4840289"/>
            <a:ext cx="1300163" cy="1298575"/>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r>
              <a:rPr lang="nb-NO" sz="2500" dirty="0">
                <a:solidFill>
                  <a:srgbClr val="000000"/>
                </a:solidFill>
              </a:rPr>
              <a:t>Vg1</a:t>
            </a:r>
          </a:p>
        </p:txBody>
      </p:sp>
      <p:pic>
        <p:nvPicPr>
          <p:cNvPr id="22" name="Plassholder for innhol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98" y="135140"/>
            <a:ext cx="1052396" cy="1239633"/>
          </a:xfrm>
          <a:prstGeom prst="rect">
            <a:avLst/>
          </a:prstGeom>
        </p:spPr>
      </p:pic>
    </p:spTree>
    <p:extLst>
      <p:ext uri="{BB962C8B-B14F-4D97-AF65-F5344CB8AC3E}">
        <p14:creationId xmlns:p14="http://schemas.microsoft.com/office/powerpoint/2010/main" val="181231896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udent_Groups xmlns="18c0e911-1593-4d3c-96d7-fb96144f2ed7">
      <UserInfo>
        <DisplayName/>
        <AccountId xsi:nil="true"/>
        <AccountType/>
      </UserInfo>
    </Student_Groups>
    <AppVersion xmlns="18c0e911-1593-4d3c-96d7-fb96144f2ed7" xsi:nil="true"/>
    <DefaultSectionNames xmlns="18c0e911-1593-4d3c-96d7-fb96144f2ed7" xsi:nil="true"/>
    <Math_Settings xmlns="18c0e911-1593-4d3c-96d7-fb96144f2ed7" xsi:nil="true"/>
    <NotebookType xmlns="18c0e911-1593-4d3c-96d7-fb96144f2ed7" xsi:nil="true"/>
    <Students xmlns="18c0e911-1593-4d3c-96d7-fb96144f2ed7">
      <UserInfo>
        <DisplayName/>
        <AccountId xsi:nil="true"/>
        <AccountType/>
      </UserInfo>
    </Students>
    <Is_Collaboration_Space_Locked xmlns="18c0e911-1593-4d3c-96d7-fb96144f2ed7" xsi:nil="true"/>
    <Has_Teacher_Only_SectionGroup xmlns="18c0e911-1593-4d3c-96d7-fb96144f2ed7" xsi:nil="true"/>
    <FolderType xmlns="18c0e911-1593-4d3c-96d7-fb96144f2ed7" xsi:nil="true"/>
    <Owner xmlns="18c0e911-1593-4d3c-96d7-fb96144f2ed7">
      <UserInfo>
        <DisplayName/>
        <AccountId xsi:nil="true"/>
        <AccountType/>
      </UserInfo>
    </Owner>
    <TeamsChannelId xmlns="18c0e911-1593-4d3c-96d7-fb96144f2ed7" xsi:nil="true"/>
    <Invited_Teachers xmlns="18c0e911-1593-4d3c-96d7-fb96144f2ed7" xsi:nil="true"/>
    <Invited_Students xmlns="18c0e911-1593-4d3c-96d7-fb96144f2ed7" xsi:nil="true"/>
    <IsNotebookLocked xmlns="18c0e911-1593-4d3c-96d7-fb96144f2ed7" xsi:nil="true"/>
    <Templates xmlns="18c0e911-1593-4d3c-96d7-fb96144f2ed7" xsi:nil="true"/>
    <Teachers xmlns="18c0e911-1593-4d3c-96d7-fb96144f2ed7">
      <UserInfo>
        <DisplayName/>
        <AccountId xsi:nil="true"/>
        <AccountType/>
      </UserInfo>
    </Teachers>
    <Self_Registration_Enabled xmlns="18c0e911-1593-4d3c-96d7-fb96144f2ed7" xsi:nil="true"/>
    <CultureName xmlns="18c0e911-1593-4d3c-96d7-fb96144f2ed7" xsi:nil="true"/>
    <Distribution_Groups xmlns="18c0e911-1593-4d3c-96d7-fb96144f2ed7" xsi:nil="true"/>
    <LMS_Mappings xmlns="18c0e911-1593-4d3c-96d7-fb96144f2ed7" xsi:nil="true"/>
    <Teams_Channel_Section_Location xmlns="18c0e911-1593-4d3c-96d7-fb96144f2ed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09C071995A5F9498E626EBDE0303F83" ma:contentTypeVersion="34" ma:contentTypeDescription="Opprett et nytt dokument." ma:contentTypeScope="" ma:versionID="7105affae04f59543241a48d185bae24">
  <xsd:schema xmlns:xsd="http://www.w3.org/2001/XMLSchema" xmlns:xs="http://www.w3.org/2001/XMLSchema" xmlns:p="http://schemas.microsoft.com/office/2006/metadata/properties" xmlns:ns3="18c0e911-1593-4d3c-96d7-fb96144f2ed7" xmlns:ns4="e5a16f56-233a-465f-af58-e5d797caac74" targetNamespace="http://schemas.microsoft.com/office/2006/metadata/properties" ma:root="true" ma:fieldsID="0083d73e218144dcc269db8606450090" ns3:_="" ns4:_="">
    <xsd:import namespace="18c0e911-1593-4d3c-96d7-fb96144f2ed7"/>
    <xsd:import namespace="e5a16f56-233a-465f-af58-e5d797caac7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0e911-1593-4d3c-96d7-fb96144f2e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Teachers" ma:index="35" nillable="true" ma:displayName="Invited Teachers" ma:internalName="Invited_Teachers">
      <xsd:simpleType>
        <xsd:restriction base="dms:Note">
          <xsd:maxLength value="255"/>
        </xsd:restriction>
      </xsd:simpleType>
    </xsd:element>
    <xsd:element name="Invited_Students" ma:index="36" nillable="true" ma:displayName="Invited Students" ma:internalName="Invited_Student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Teacher_Only_SectionGroup" ma:index="38" nillable="true" ma:displayName="Has Teacher Only SectionGroup" ma:internalName="Has_Teacher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element name="Teams_Channel_Section_Location" ma:index="41" nillable="true" ma:displayName="Teams Channel Section Location" ma:internalName="Teams_Channel_Section_Loc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a16f56-233a-465f-af58-e5d797caac74"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element name="SharingHintHash" ma:index="20"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3CA822-4632-4D77-8238-6D686B6F40F6}">
  <ds:schemaRefs>
    <ds:schemaRef ds:uri="http://schemas.microsoft.com/sharepoint/v3/contenttype/forms"/>
  </ds:schemaRefs>
</ds:datastoreItem>
</file>

<file path=customXml/itemProps2.xml><?xml version="1.0" encoding="utf-8"?>
<ds:datastoreItem xmlns:ds="http://schemas.openxmlformats.org/officeDocument/2006/customXml" ds:itemID="{FCF94E6C-C4A2-4DC9-9099-CA179BFD24F8}">
  <ds:schemaRefs>
    <ds:schemaRef ds:uri="http://purl.org/dc/terms/"/>
    <ds:schemaRef ds:uri="http://schemas.microsoft.com/office/2006/metadata/properties"/>
    <ds:schemaRef ds:uri="18c0e911-1593-4d3c-96d7-fb96144f2ed7"/>
    <ds:schemaRef ds:uri="http://purl.org/dc/elements/1.1/"/>
    <ds:schemaRef ds:uri="e5a16f56-233a-465f-af58-e5d797caac74"/>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E0E2D94-CEDE-4A6A-B7E7-5AE25621E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c0e911-1593-4d3c-96d7-fb96144f2ed7"/>
    <ds:schemaRef ds:uri="e5a16f56-233a-465f-af58-e5d797caac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3603</TotalTime>
  <Words>2221</Words>
  <Application>Microsoft Office PowerPoint</Application>
  <PresentationFormat>Widescreen</PresentationFormat>
  <Paragraphs>201</Paragraphs>
  <Slides>22</Slides>
  <Notes>5</Notes>
  <HiddenSlides>2</HiddenSlides>
  <MMClips>0</MMClips>
  <ScaleCrop>false</ScaleCrop>
  <HeadingPairs>
    <vt:vector size="8" baseType="variant">
      <vt:variant>
        <vt:lpstr>Brukte skrifter</vt:lpstr>
      </vt:variant>
      <vt:variant>
        <vt:i4>5</vt:i4>
      </vt:variant>
      <vt:variant>
        <vt:lpstr>Tema</vt:lpstr>
      </vt:variant>
      <vt:variant>
        <vt:i4>1</vt:i4>
      </vt:variant>
      <vt:variant>
        <vt:lpstr>Innebygde OLE-servere</vt:lpstr>
      </vt:variant>
      <vt:variant>
        <vt:i4>1</vt:i4>
      </vt:variant>
      <vt:variant>
        <vt:lpstr>Lysbildetitler</vt:lpstr>
      </vt:variant>
      <vt:variant>
        <vt:i4>22</vt:i4>
      </vt:variant>
    </vt:vector>
  </HeadingPairs>
  <TitlesOfParts>
    <vt:vector size="29" baseType="lpstr">
      <vt:lpstr>Arial</vt:lpstr>
      <vt:lpstr>Calibri</vt:lpstr>
      <vt:lpstr>Calibri Light</vt:lpstr>
      <vt:lpstr>Helvetica Neue Light</vt:lpstr>
      <vt:lpstr>Wingdings</vt:lpstr>
      <vt:lpstr>Office-tema</vt:lpstr>
      <vt:lpstr>Worksheet</vt:lpstr>
      <vt:lpstr>Fagvalg 2023/24</vt:lpstr>
      <vt:lpstr>Fagvalg =</vt:lpstr>
      <vt:lpstr>Programfag på H20 ST:</vt:lpstr>
      <vt:lpstr>Mye å tenke på ved valg av programfag:</vt:lpstr>
      <vt:lpstr>Hva er en fordypning?</vt:lpstr>
      <vt:lpstr>Valgfrie programfag og fordypning </vt:lpstr>
      <vt:lpstr>Løsning: Fagpakker</vt:lpstr>
      <vt:lpstr>PowerPoint-presentasjon</vt:lpstr>
      <vt:lpstr>Matematikktilbudet på H20</vt:lpstr>
      <vt:lpstr>PowerPoint-presentasjon</vt:lpstr>
      <vt:lpstr>PowerPoint-presentasjon</vt:lpstr>
      <vt:lpstr>PowerPoint-presentasjon</vt:lpstr>
      <vt:lpstr>PowerPoint-presentasjon</vt:lpstr>
      <vt:lpstr>Veien frem til fagvalget</vt:lpstr>
      <vt:lpstr>Eleven bør velge det en er interessert i og mestrer</vt:lpstr>
      <vt:lpstr>Eleven bør velge det en er interessert i og mestrer</vt:lpstr>
      <vt:lpstr>Viktig å tenke på før man velger: </vt:lpstr>
      <vt:lpstr>Vær forsiktig med å ‘’Holde alle muligheter åpne’’</vt:lpstr>
      <vt:lpstr>Det finnes 7291 utdanninger</vt:lpstr>
      <vt:lpstr>PowerPoint-presentasjon</vt:lpstr>
      <vt:lpstr>Obs: Holde alle muligheter åpne</vt:lpstr>
      <vt:lpstr>Spørsmål?</vt:lpstr>
    </vt:vector>
  </TitlesOfParts>
  <Company>Utdanningsetaten i Oslo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Fagvalg 2021/22</dc:title>
  <dc:creator>Tone Slettebakken</dc:creator>
  <cp:lastModifiedBy>Marianne Stavrum</cp:lastModifiedBy>
  <cp:revision>102</cp:revision>
  <dcterms:created xsi:type="dcterms:W3CDTF">2020-10-14T06:56:11Z</dcterms:created>
  <dcterms:modified xsi:type="dcterms:W3CDTF">2023-01-13T15:17:41Z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0x010100F09C071995A5F9498E626EBDE0303F83</vt:lpwstr>
  </property>
</Properties>
</file>