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10" r:id="rId5"/>
    <p:sldId id="443" r:id="rId6"/>
    <p:sldId id="302" r:id="rId7"/>
    <p:sldId id="303" r:id="rId8"/>
    <p:sldId id="417" r:id="rId9"/>
    <p:sldId id="456" r:id="rId10"/>
    <p:sldId id="345" r:id="rId11"/>
    <p:sldId id="403" r:id="rId12"/>
    <p:sldId id="316" r:id="rId13"/>
    <p:sldId id="492" r:id="rId14"/>
    <p:sldId id="319" r:id="rId15"/>
    <p:sldId id="349" r:id="rId16"/>
    <p:sldId id="350" r:id="rId17"/>
    <p:sldId id="386" r:id="rId18"/>
    <p:sldId id="326" r:id="rId19"/>
    <p:sldId id="341" r:id="rId20"/>
    <p:sldId id="332" r:id="rId21"/>
    <p:sldId id="490" r:id="rId22"/>
    <p:sldId id="401" r:id="rId23"/>
    <p:sldId id="514" r:id="rId24"/>
    <p:sldId id="274" r:id="rId25"/>
    <p:sldId id="512" r:id="rId26"/>
    <p:sldId id="511" r:id="rId27"/>
    <p:sldId id="266" r:id="rId28"/>
    <p:sldId id="262" r:id="rId29"/>
    <p:sldId id="258" r:id="rId30"/>
    <p:sldId id="272" r:id="rId31"/>
    <p:sldId id="513" r:id="rId32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1D9CA-EF87-423B-AC15-62F4DD00F109}" v="12" dt="2022-11-01T13:45:19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4" autoAdjust="0"/>
    <p:restoredTop sz="87657" autoAdjust="0"/>
  </p:normalViewPr>
  <p:slideViewPr>
    <p:cSldViewPr>
      <p:cViewPr varScale="1">
        <p:scale>
          <a:sx n="142" d="100"/>
          <a:sy n="142" d="100"/>
        </p:scale>
        <p:origin x="232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744" y="0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E786363E-4635-471E-92D7-08DB0105B4A5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879"/>
            <a:ext cx="2946346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744" y="9428879"/>
            <a:ext cx="2946345" cy="496174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1E3C50B-88B7-4A44-A315-ED0E654A91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51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32E19A2B-BA26-4EDE-97FA-B58A2C5B2960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D68D5099-C358-4F2F-A18B-9325093D76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158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Marit</a:t>
            </a:r>
            <a:r>
              <a:rPr lang="nb-NO" baseline="0" dirty="0"/>
              <a:t> ønsker velkommen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D5099-C358-4F2F-A18B-9325093D76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00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C91A-C045-41B6-AB1C-AFC82C13ABBE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86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5473-C44B-41F4-A0D3-1D02F9AE7918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682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5D90-732A-4E59-A7DB-5EBEA8EC8E25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93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2A13-664C-4F17-87D3-0B2338CE4C0F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87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CC6D-FCEF-4247-96A6-3822358D3C71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52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AC2A-ECD8-45DB-B740-22D685A172AB}" type="datetime1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57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CA40C-C24B-4DEA-9EC9-1C7B2B80EAE1}" type="datetime1">
              <a:rPr lang="nb-NO" smtClean="0"/>
              <a:t>02.11.2022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402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E6E-AF7E-40AB-B593-511D9AE27A3F}" type="datetime1">
              <a:rPr lang="nb-NO" smtClean="0"/>
              <a:t>02.11.2022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94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9DFF-F286-4632-8533-9EDDF70713CE}" type="datetime1">
              <a:rPr lang="nb-NO" smtClean="0"/>
              <a:t>02.11.2022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59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C99D-2020-4618-AF15-C17E23B5C910}" type="datetime1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839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6114-8F84-4098-B7AB-9929EB5F3F89}" type="datetime1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50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502F7-E967-4F0A-BF9A-3FF68E282E32}" type="datetime1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Foreldremøte 01.11.22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8800-D409-4A80-9229-6A2CE9E2F2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82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hersleb-vgs.inschool.visma.no/Login.jsp#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384375"/>
          </a:xfrm>
        </p:spPr>
        <p:txBody>
          <a:bodyPr>
            <a:normAutofit/>
          </a:bodyPr>
          <a:lstStyle/>
          <a:p>
            <a:r>
              <a:rPr lang="nb-NO" sz="7200" dirty="0"/>
              <a:t>Hersleb </a:t>
            </a:r>
            <a:r>
              <a:rPr lang="nb-NO" sz="7200" dirty="0" err="1"/>
              <a:t>vgs</a:t>
            </a:r>
            <a:br>
              <a:rPr lang="nb-NO" sz="7200" dirty="0"/>
            </a:br>
            <a:r>
              <a:rPr lang="nb-NO" sz="2800" dirty="0"/>
              <a:t>sentrumsskolen</a:t>
            </a:r>
            <a:br>
              <a:rPr lang="nb-NO" sz="2800" dirty="0"/>
            </a:br>
            <a:r>
              <a:rPr lang="nb-NO" sz="3600" dirty="0"/>
              <a:t>Foreldremøte 01.11.22</a:t>
            </a:r>
            <a:br>
              <a:rPr lang="nb-NO" sz="3600" dirty="0"/>
            </a:br>
            <a:br>
              <a:rPr lang="nb-NO" sz="3600" dirty="0"/>
            </a:br>
            <a:r>
              <a:rPr lang="nb-NO" sz="3600" dirty="0"/>
              <a:t>Velkommen til samarbeid</a:t>
            </a:r>
            <a:endParaRPr lang="nb-NO" sz="40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/>
          <a:lstStyle/>
          <a:p>
            <a:br>
              <a:rPr lang="nb-NO" sz="4400" dirty="0">
                <a:solidFill>
                  <a:prstClr val="black"/>
                </a:solidFill>
                <a:ea typeface="+mj-ea"/>
                <a:cs typeface="+mj-cs"/>
              </a:rPr>
            </a:br>
            <a:endParaRPr lang="nb-NO" dirty="0"/>
          </a:p>
        </p:txBody>
      </p:sp>
      <p:grpSp>
        <p:nvGrpSpPr>
          <p:cNvPr id="8" name="Gruppe 7"/>
          <p:cNvGrpSpPr/>
          <p:nvPr/>
        </p:nvGrpSpPr>
        <p:grpSpPr>
          <a:xfrm>
            <a:off x="-42797" y="5483664"/>
            <a:ext cx="9229593" cy="1374336"/>
            <a:chOff x="1524000" y="5508134"/>
            <a:chExt cx="9229593" cy="1374336"/>
          </a:xfrm>
        </p:grpSpPr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60" y="5508134"/>
              <a:ext cx="2421596" cy="1362148"/>
            </a:xfrm>
            <a:prstGeom prst="rect">
              <a:avLst/>
            </a:prstGeom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357" y="5509705"/>
              <a:ext cx="2418803" cy="1360577"/>
            </a:xfrm>
            <a:prstGeom prst="rect">
              <a:avLst/>
            </a:prstGeom>
          </p:spPr>
        </p:pic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894" y="5509705"/>
              <a:ext cx="2077699" cy="1372765"/>
            </a:xfrm>
            <a:prstGeom prst="rect">
              <a:avLst/>
            </a:prstGeom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509705"/>
              <a:ext cx="2411760" cy="1372765"/>
            </a:xfrm>
            <a:prstGeom prst="rect">
              <a:avLst/>
            </a:prstGeom>
          </p:spPr>
        </p:pic>
      </p:grpSp>
      <p:pic>
        <p:nvPicPr>
          <p:cNvPr id="13" name="Plassholder for innho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8" y="913090"/>
            <a:ext cx="1124652" cy="1324744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15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Gyldig dokumentasjon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Legemelding eller melding fra tannlege eller annen sakkyndig (egenmelding eller melding fra foresatte er ikke nok)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Melding fra relevant organisasjon eller institusjon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</a:rPr>
              <a:t>Melding fra klubb/ idrettslag/arrangør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943B306-8821-D6B7-CC50-493588F03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018" y="3905546"/>
            <a:ext cx="2908044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3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Varsling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Elever får varsel når de overstiger 5% eller 7% fravær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Når eleven overstiger 10% fravær har hen 2 uker på å framskaffe dokumentasjon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Det viktigste er dialog om fravær og at vi har god kommunikasjon mellom elev/foresatt og kontaktlærer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A3AB62-C32A-E899-762A-0F95BC3E2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334470"/>
            <a:ext cx="1987065" cy="198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3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Autofit/>
          </a:bodyPr>
          <a:lstStyle/>
          <a:p>
            <a:pPr algn="ctr"/>
            <a:br>
              <a:rPr lang="nb-NO" altLang="nb-NO" b="1" dirty="0"/>
            </a:br>
            <a:r>
              <a:rPr lang="nb-NO" altLang="nb-NO" b="1" dirty="0"/>
              <a:t>B Fravær og faglærers vurderingsgrunnlag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nb-NO" sz="2000" dirty="0"/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sz="2000" dirty="0"/>
              <a:t>om en elev er borte på vurderingssituasjonene i faget</a:t>
            </a:r>
          </a:p>
          <a:p>
            <a:pPr>
              <a:defRPr/>
            </a:pPr>
            <a:r>
              <a:rPr lang="nb-NO" sz="2000" dirty="0"/>
              <a:t>om en elev ikke vil vise sin fagkunnskap i timene</a:t>
            </a:r>
          </a:p>
          <a:p>
            <a:pPr>
              <a:defRPr/>
            </a:pPr>
            <a:endParaRPr lang="nb-NO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b-NO" sz="2000" dirty="0"/>
              <a:t>…. vil ikke læreren kunne vurdere elevens faglige kompetanse, og heller ikke sette karakter i faget.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b-NO" dirty="0"/>
          </a:p>
        </p:txBody>
      </p:sp>
      <p:sp>
        <p:nvSpPr>
          <p:cNvPr id="22532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Foreldremøte 01.11.22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1127858" cy="132294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2F2AB77-C84A-8A92-61A2-BB61B12ED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996180"/>
            <a:ext cx="1999603" cy="21366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 dirty="0">
                <a:latin typeface="Helvetica Neue Light" charset="0"/>
              </a:rPr>
              <a:t>      </a:t>
            </a:r>
            <a:r>
              <a:rPr lang="nb-NO" altLang="nb-NO" sz="4900" b="1" dirty="0"/>
              <a:t>C Fritak for fraværsføring</a:t>
            </a:r>
          </a:p>
        </p:txBody>
      </p:sp>
      <p:sp>
        <p:nvSpPr>
          <p:cNvPr id="23555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§ 3.47 i Forskrift om endring i forskrift til opplæringslova</a:t>
            </a:r>
            <a:br>
              <a:rPr lang="nb-NO" altLang="nb-NO" sz="2000" dirty="0">
                <a:solidFill>
                  <a:srgbClr val="000000"/>
                </a:solidFill>
                <a:latin typeface="+mj-lt"/>
              </a:rPr>
            </a:br>
            <a:endParaRPr lang="nb-NO" altLang="nb-NO" sz="2000" dirty="0">
              <a:solidFill>
                <a:srgbClr val="000000"/>
              </a:solidFill>
              <a:latin typeface="+mj-lt"/>
            </a:endParaRPr>
          </a:p>
          <a:p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For inntil samanlagt 10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skoledagar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i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eit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opplæringsår, kan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ein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elev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krevje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at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følgjande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fråvær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ikkje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blir ført på vitnemålet eller på kompetansebeviset dersom det kan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dokumenterast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at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fråværet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skyldast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: </a:t>
            </a:r>
            <a:br>
              <a:rPr lang="nb-NO" altLang="nb-NO" sz="2000" dirty="0">
                <a:solidFill>
                  <a:srgbClr val="000000"/>
                </a:solidFill>
                <a:latin typeface="+mj-lt"/>
              </a:rPr>
            </a:br>
            <a:endParaRPr lang="nb-NO" altLang="nb-NO" sz="2000" dirty="0">
              <a:solidFill>
                <a:srgbClr val="000000"/>
              </a:solidFill>
              <a:latin typeface="+mj-l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a) helse- og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velferdsgrunnar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b) arbeid som </a:t>
            </a:r>
            <a:r>
              <a:rPr lang="nb-NO" altLang="nb-NO" sz="2000" dirty="0" err="1">
                <a:solidFill>
                  <a:srgbClr val="000000"/>
                </a:solidFill>
                <a:latin typeface="+mj-lt"/>
              </a:rPr>
              <a:t>tillitsvald</a:t>
            </a: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c) politisk arbeid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d) hjelpearbeid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e) lovpålagt oppmøte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f) representasjon i arrangement på nasjonalt og internasjonalt nivå</a:t>
            </a:r>
            <a:endParaRPr lang="nb-NO" altLang="nb-NO" sz="2000" dirty="0">
              <a:latin typeface="+mj-lt"/>
            </a:endParaRPr>
          </a:p>
        </p:txBody>
      </p:sp>
      <p:sp>
        <p:nvSpPr>
          <p:cNvPr id="2355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Foreldremøte 01.11.22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066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Autofit/>
          </a:bodyPr>
          <a:lstStyle/>
          <a:p>
            <a:r>
              <a:rPr lang="nb-NO" altLang="nb-NO" b="1" dirty="0"/>
              <a:t>Læring skjer på skolen</a:t>
            </a: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2200" dirty="0">
                <a:latin typeface="+mj-lt"/>
              </a:rPr>
              <a:t>Lavt fravær er en suksessfaktor for gode resultater</a:t>
            </a:r>
          </a:p>
          <a:p>
            <a:r>
              <a:rPr lang="nb-NO" altLang="nb-NO" sz="2200" dirty="0">
                <a:latin typeface="+mj-lt"/>
              </a:rPr>
              <a:t>Elever som ikke består videregående har ofte svært høyt fravær i forhold til de som består.</a:t>
            </a:r>
          </a:p>
          <a:p>
            <a:r>
              <a:rPr lang="nb-NO" altLang="nb-NO" sz="2200" dirty="0">
                <a:latin typeface="+mj-lt"/>
              </a:rPr>
              <a:t>Eleven har aktivitetsplikt (Opplæringsloven §3-4)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plikter å være aktiv i opplæringen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plikter å møte på varslede vurderingssituasjoner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200" dirty="0">
                <a:latin typeface="+mj-lt"/>
              </a:rPr>
              <a:t>Eleven kan ikke kreve nye vurderingssituasjoner ved fravær</a:t>
            </a:r>
          </a:p>
          <a:p>
            <a:r>
              <a:rPr lang="nb-NO" altLang="nb-NO" sz="2200" dirty="0">
                <a:latin typeface="+mj-lt"/>
              </a:rPr>
              <a:t>Det er bare 190 skoledager (175 fridager)</a:t>
            </a:r>
          </a:p>
          <a:p>
            <a:endParaRPr lang="nb-NO" altLang="nb-NO" dirty="0">
              <a:latin typeface="Helvetica Neue Light" charset="0"/>
            </a:endParaRPr>
          </a:p>
        </p:txBody>
      </p:sp>
      <p:sp>
        <p:nvSpPr>
          <p:cNvPr id="1331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>
                <a:solidFill>
                  <a:srgbClr val="898989"/>
                </a:solidFill>
                <a:latin typeface="Helvetica Neue Light" charset="0"/>
              </a:rPr>
              <a:t>Foreldremøte 01.11.22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" y="116632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7139136" cy="782960"/>
          </a:xfrm>
        </p:spPr>
        <p:txBody>
          <a:bodyPr>
            <a:normAutofit fontScale="90000"/>
          </a:bodyPr>
          <a:lstStyle/>
          <a:p>
            <a:pPr algn="l"/>
            <a:r>
              <a:rPr lang="nb-NO" b="1" dirty="0"/>
              <a:t>Skolene skal ha nulltoleranse mot krenkelser, jf. </a:t>
            </a:r>
            <a:r>
              <a:rPr lang="nb-NO" b="1" dirty="0" err="1"/>
              <a:t>oppll</a:t>
            </a:r>
            <a:r>
              <a:rPr lang="nb-NO" b="1" dirty="0"/>
              <a:t>. § 9 A-3. </a:t>
            </a:r>
            <a:br>
              <a:rPr lang="nb-NO" b="1" dirty="0"/>
            </a:br>
            <a:endParaRPr lang="nb-NO" b="1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Eksemplene som nevnes i loven er: mobbing, vold, diskriminering og trakassering, men skolene skal ha nulltoleranse også for mindre alvorlige krenkelser.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Verken direkte handlinger som for eksempel hatytringer, eller mer indirekte krenkelser, som utestenging, isolering og baksnakking skal tolereres.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Hva som er en krenkelse skal tolkes vidt, men ikke slik at alle kritiske utsagn eller uenigheter er krenkelser. Skolens oppgave er også å lære elever å tenke kritisk og å respektere andres meninger og overbevisninger, jf. </a:t>
            </a:r>
            <a:r>
              <a:rPr lang="nb-NO" sz="2000" dirty="0" err="1"/>
              <a:t>Prop</a:t>
            </a:r>
            <a:r>
              <a:rPr lang="nb-NO" sz="2000" dirty="0"/>
              <a:t>. 57 L (2016-2017) s. 14.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</p:spTree>
    <p:extLst>
      <p:ext uri="{BB962C8B-B14F-4D97-AF65-F5344CB8AC3E}">
        <p14:creationId xmlns:p14="http://schemas.microsoft.com/office/powerpoint/2010/main" val="53838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614363" y="274638"/>
            <a:ext cx="7267575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 dirty="0">
                <a:latin typeface="Helvetica Neue Light" charset="0"/>
              </a:rPr>
              <a:t>  </a:t>
            </a:r>
            <a:r>
              <a:rPr lang="nb-NO" altLang="nb-NO" sz="4900" b="1" dirty="0"/>
              <a:t>Elevene på Hersleb </a:t>
            </a:r>
            <a:r>
              <a:rPr lang="nb-NO" altLang="nb-NO" sz="4900" b="1" dirty="0" err="1"/>
              <a:t>vgs</a:t>
            </a:r>
            <a:endParaRPr lang="nb-NO" altLang="nb-NO" sz="4900" b="1" dirty="0"/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alt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altLang="nb-NO" sz="20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har </a:t>
            </a:r>
            <a:r>
              <a:rPr lang="nb-NO" altLang="nb-NO" sz="2000" b="1" u="sng" dirty="0">
                <a:latin typeface="+mj-lt"/>
              </a:rPr>
              <a:t>tro</a:t>
            </a:r>
            <a:r>
              <a:rPr lang="nb-NO" altLang="nb-NO" sz="2000" dirty="0">
                <a:latin typeface="+mj-lt"/>
              </a:rPr>
              <a:t> på hver enkelt elev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har </a:t>
            </a:r>
            <a:r>
              <a:rPr lang="nb-NO" altLang="nb-NO" sz="2000" b="1" u="sng" dirty="0">
                <a:latin typeface="+mj-lt"/>
              </a:rPr>
              <a:t>høye ambisjoner </a:t>
            </a:r>
            <a:r>
              <a:rPr lang="nb-NO" altLang="nb-NO" sz="2000" dirty="0">
                <a:latin typeface="+mj-lt"/>
              </a:rPr>
              <a:t>på hver enkelt elvs vegne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altLang="nb-NO" sz="2000" dirty="0">
                <a:latin typeface="+mj-lt"/>
              </a:rPr>
              <a:t>at vi </a:t>
            </a:r>
            <a:r>
              <a:rPr lang="nb-NO" altLang="nb-NO" sz="2000" b="1" u="sng" dirty="0">
                <a:latin typeface="+mj-lt"/>
              </a:rPr>
              <a:t>aldri gir opp </a:t>
            </a:r>
            <a:r>
              <a:rPr lang="nb-NO" altLang="nb-NO" sz="2000" dirty="0">
                <a:latin typeface="+mj-lt"/>
              </a:rPr>
              <a:t>en elev</a:t>
            </a:r>
          </a:p>
        </p:txBody>
      </p:sp>
      <p:sp>
        <p:nvSpPr>
          <p:cNvPr id="14340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Foreldremøte 01.11.22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0" y="274638"/>
            <a:ext cx="1007246" cy="118147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04CDB42-100A-BECC-C00A-E625E780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428999"/>
            <a:ext cx="2846407" cy="30376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Skolemelding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Osloskolen har en meldingsapp, «Skolemelding», der foreldre og </a:t>
            </a:r>
            <a:br>
              <a:rPr lang="nb-NO" dirty="0"/>
            </a:br>
            <a:r>
              <a:rPr lang="nb-NO" dirty="0"/>
              <a:t>elever kan kommunisere med </a:t>
            </a:r>
            <a:br>
              <a:rPr lang="nb-NO" dirty="0"/>
            </a:br>
            <a:r>
              <a:rPr lang="nb-NO" dirty="0"/>
              <a:t>kontaktlærere og faglærere. </a:t>
            </a:r>
          </a:p>
          <a:p>
            <a:r>
              <a:rPr lang="nb-NO" dirty="0"/>
              <a:t>Ligger informasjon på hjemmesiden</a:t>
            </a:r>
          </a:p>
          <a:p>
            <a:r>
              <a:rPr lang="nb-NO" dirty="0"/>
              <a:t>Spør om du trenger hjelp til dette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pic>
        <p:nvPicPr>
          <p:cNvPr id="1028" name="Picture 4" descr="Skolemelding foresatte on the App Store">
            <a:extLst>
              <a:ext uri="{FF2B5EF4-FFF2-40B4-BE49-F238E27FC236}">
                <a16:creationId xmlns:a16="http://schemas.microsoft.com/office/drawing/2014/main" id="{FE281D05-4EB3-DBEE-8560-D83A5E37C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1" t="12263" r="30981" b="9749"/>
          <a:stretch/>
        </p:blipFill>
        <p:spPr bwMode="auto">
          <a:xfrm>
            <a:off x="7092280" y="2049769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VIS (Visma in </a:t>
            </a:r>
            <a:r>
              <a:rPr lang="nb-NO" b="1" dirty="0" err="1"/>
              <a:t>school</a:t>
            </a:r>
            <a:r>
              <a:rPr lang="nb-NO" b="1" dirty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Skolene bruker Visma </a:t>
            </a:r>
            <a:r>
              <a:rPr lang="nb-NO" b="0" i="0" dirty="0" err="1">
                <a:solidFill>
                  <a:srgbClr val="4E4E4E"/>
                </a:solidFill>
                <a:effectLst/>
                <a:latin typeface="Oslo Sans"/>
              </a:rPr>
              <a:t>InSchool</a:t>
            </a: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. I Visma vil du finne oversikten over: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Timeplan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Fravær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Orden- og </a:t>
            </a:r>
            <a:r>
              <a:rPr lang="nb-NO" b="0" i="0" dirty="0" err="1">
                <a:solidFill>
                  <a:srgbClr val="4E4E4E"/>
                </a:solidFill>
                <a:effectLst/>
                <a:latin typeface="Oslo Sans"/>
              </a:rPr>
              <a:t>adferdsanmerkninger</a:t>
            </a:r>
            <a:endParaRPr lang="nb-NO" b="0" i="0" dirty="0">
              <a:solidFill>
                <a:srgbClr val="4E4E4E"/>
              </a:solidFill>
              <a:effectLst/>
              <a:latin typeface="Oslo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Varsler på nedsatt i orden eller atferd, manglende vurderings-grunnlag eller fraværsprosent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Halvårs- og standpunktkarakterer</a:t>
            </a:r>
          </a:p>
          <a:p>
            <a:pPr algn="l"/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Det er også en egen App som kan lastes ned.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Elever bruker sin Feide-innlogging, mens foresatte bruker Id-porten.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Hersleb videregående skole har sin egen innloggingslenke og denne finner du </a:t>
            </a:r>
            <a:r>
              <a:rPr lang="nb-NO" b="0" i="0" u="sng" dirty="0">
                <a:solidFill>
                  <a:srgbClr val="4E4E4E"/>
                </a:solidFill>
                <a:effectLst/>
                <a:latin typeface="Oslo Sans"/>
                <a:hlinkClick r:id="rId2" tooltip="Lenke til innlogging i VISMA"/>
              </a:rPr>
              <a:t>her</a:t>
            </a:r>
            <a:r>
              <a:rPr lang="nb-NO" b="0" i="0" dirty="0">
                <a:solidFill>
                  <a:srgbClr val="4E4E4E"/>
                </a:solidFill>
                <a:effectLst/>
                <a:latin typeface="Oslo Sans"/>
              </a:rPr>
              <a:t>.</a:t>
            </a:r>
            <a:br>
              <a:rPr lang="nb-NO" b="0" i="0" dirty="0">
                <a:solidFill>
                  <a:srgbClr val="4E4E4E"/>
                </a:solidFill>
                <a:effectLst/>
                <a:latin typeface="Oslo Sans"/>
              </a:rPr>
            </a:br>
            <a:endParaRPr lang="nb-NO" b="0" i="0" dirty="0">
              <a:solidFill>
                <a:srgbClr val="4E4E4E"/>
              </a:solidFill>
              <a:effectLst/>
              <a:latin typeface="Oslo Sans"/>
            </a:endParaRPr>
          </a:p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6025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4738" cy="696912"/>
          </a:xfrm>
        </p:spPr>
        <p:txBody>
          <a:bodyPr>
            <a:normAutofit fontScale="90000"/>
          </a:bodyPr>
          <a:lstStyle/>
          <a:p>
            <a:r>
              <a:rPr lang="nb-NO" altLang="nb-NO" b="1" dirty="0">
                <a:latin typeface="Helvetica Neue Light" charset="0"/>
              </a:rPr>
              <a:t>Følg med på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>
                <a:latin typeface="Helvetica Neue Light" charset="0"/>
              </a:rPr>
              <a:t>Hjemmesiden</a:t>
            </a:r>
          </a:p>
          <a:p>
            <a:r>
              <a:rPr lang="nb-NO" altLang="nb-NO" dirty="0" err="1">
                <a:latin typeface="Helvetica Neue Light" charset="0"/>
              </a:rPr>
              <a:t>Instagram</a:t>
            </a:r>
            <a:endParaRPr lang="nb-NO" altLang="nb-NO" dirty="0">
              <a:latin typeface="Helvetica Neue Light" charset="0"/>
            </a:endParaRPr>
          </a:p>
          <a:p>
            <a:r>
              <a:rPr lang="nb-NO" altLang="nb-NO" dirty="0">
                <a:latin typeface="Helvetica Neue Light" charset="0"/>
              </a:rPr>
              <a:t>Face book </a:t>
            </a:r>
          </a:p>
          <a:p>
            <a:endParaRPr lang="nb-NO" altLang="nb-NO" dirty="0">
              <a:latin typeface="Helvetica Neue Light" charset="0"/>
            </a:endParaRPr>
          </a:p>
          <a:p>
            <a:pPr marL="0" indent="0">
              <a:buNone/>
            </a:pPr>
            <a:endParaRPr lang="nb-NO" altLang="nb-NO" dirty="0">
              <a:latin typeface="Helvetica Neue Light" charset="0"/>
            </a:endParaRPr>
          </a:p>
        </p:txBody>
      </p:sp>
      <p:sp>
        <p:nvSpPr>
          <p:cNvPr id="2867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b-NO" altLang="nb-NO">
                <a:solidFill>
                  <a:srgbClr val="898989"/>
                </a:solidFill>
                <a:latin typeface="Helvetica Neue Light" charset="0"/>
              </a:rPr>
              <a:t>Foreldremøte 01.11.22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20888"/>
            <a:ext cx="2952328" cy="230425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36912"/>
            <a:ext cx="4186660" cy="45467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CD0BB5D-8EA2-4612-BA36-F5260C2A7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4" y="188640"/>
            <a:ext cx="1026662" cy="12042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90954" y="705712"/>
            <a:ext cx="7290054" cy="1499616"/>
          </a:xfrm>
        </p:spPr>
        <p:txBody>
          <a:bodyPr/>
          <a:lstStyle/>
          <a:p>
            <a:r>
              <a:rPr lang="nb-NO" dirty="0"/>
              <a:t>Lederteamet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8096" y="2286000"/>
            <a:ext cx="8196392" cy="4023360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0" y="201830"/>
            <a:ext cx="1124652" cy="132474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3" y="1830700"/>
            <a:ext cx="1771895" cy="1935069"/>
          </a:xfrm>
          <a:prstGeom prst="rect">
            <a:avLst/>
          </a:prstGeom>
        </p:spPr>
      </p:pic>
      <p:pic>
        <p:nvPicPr>
          <p:cNvPr id="1026" name="Picture 2" descr="Ingen bildebeskrivelse er tilgjengeli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74" y="1798312"/>
            <a:ext cx="1680195" cy="19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t kan inneholde: 1 person, solbrill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5308"/>
            <a:ext cx="1817150" cy="19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et kan inneholde: Steinar Høgseth, smiler, utendø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09" y="3967045"/>
            <a:ext cx="1982236" cy="19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data:image/jpeg;base64,/9j/4AAQSkZJRgABAQEAYABgAAD/2wBDAAgGBgcGBQgHBwcJCQgKDBQNDAsLDBkSEw8UHRofHh0aHBwgJC4nICIsIxwcKDcpLDAxNDQ0Hyc5PTgyPC4zNDL/2wBDAQkJCQwLDBgNDRgyIRwhMjIyMjIyMjIyMjIyMjIyMjIyMjIyMjIyMjIyMjIyMjIyMjIyMjIyMjIyMjIyMjIyMjL/wAARCAMg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wH5V4A+XpilBx6D8K5pPFumfKovIyzDoWxirY8Q6YoBe+gXP/TQVwnTys2jyMcflVZrVGABC7R04qvDrVhcEpFdwyNjI2uDxU63UTfxrn2NArMiks1bOAM5zyKo3WlxOoLKCfYVpvcIvU0pdTHlSCCMjFFkO7Ofj0SBn37RhexHWpjosDH7m7PdhwtaKlVbqMd6mUjGaLD5mYjaOmGk+6BwCB1qO0spZS6yKpXscV0EqF4zTLRQrEbRSDmOe1Lw+skJBTIxwU6qa5eEm23W+0ArkHivUZkDxnHWvONQtni1CQrwVbJpoqDuammW7yR72UflV424LYKj8qgg1BLexSV8gDrkVZXVbCYB1nTb3yelIbuRNZp12g/hVcx28cw27mb+6K01ubadcpIjD61XhhQXBbA3HpQK5qWNuHIJG0qcjitbAx0GfpWfA4WJQMbgak+3JvMQf96OaaIeo+aZY8AAZPtWdcaybZx8gZe5I6VV1O9ZLcski7we1cdqetzEIsvB9VFG5UYnZf2uJpFAfqTxiri3JMXLAj6V5pDfNbEys7lRyRmtvS/FkNxcrblCA3AzTcWU4m7dSxCUOCA56gDqalguGA4xz2xVHUPJSHzM4KmorKdzFvz8p6VIWLOpyAwt0J+lea62NtwVPTrXe3NyHRk6Dua4nWPnL5UYB4NXT+IaRjxMEmV+uPWurtLlXtQp6n2rj/utWtZXDzpjONnet5xugRqzI6n1HWs6SNCSOhNWXuSFwW/GsySf5ywPWs4pjIphs+XrVZutXSfM7VDLHitUIrg4qwLyRVwKrmkqhGjaarPG20hWU9QRW7Ff28ka5YKx7YrlFO2pBJu/ixiolBMZ1sqoyhsA+9UpZD93HFULXUXRNjEkD1qyX8xd4Gay5bDIZIS/NNEAJwKsLKVGMY+tVZZfLYmqVxEc0bIOKz5XLSc1otJ5i9aoSR/MTVx8wIsleRVqKbCgHvVQ8UKxzV2Eaigbc5zUZwSaElUxYGKUAbfXNQMVDg1Zjx1quPl/GpI5dr/MMikwIpmaOTcK3dM1tMLBIQG7HHWsK5KyPleAPaq7cEc4pNXWoHp0N1E8Y6ZAweOtQXQXcGTGD14rltI1SQDy35x610cc4lQK2BmsZRsBXk4z/AIU6wuGhJY4PPPFPljITeBke1Z6y4kOD09aQzq7a9Scjy8DHtVx5SGGOW+lcgjMCGRip9q3LG5aVOfvd6RLRuRy71AOPpiholkBHTPtVONmUn3qYTdiKCSvNp0Q+YL8/0rKuNKAkLld2faulj2snXdmopYlIIx9KAucrJAqJhUH5VnTRkg44/Cuju7OQfOANtZFxA2OBzQWmZaBkGGG4D2pwG4HK/pTj8re4oZwBk9BVDI2IU/McD6U4IrgEc0gZWOTjn1qwiRhcj9KAIvK2j2py9f8A61SOqkd6aoA6UDJAm3lgMfSkJDt8vQe1LvYgjjFQhnLfKRSEPJYHBH44pGb/ADigmTuFIqKQuPuAU0BPGd78npWpYWkks/mKAAtU9EsnvbxPkO0L8xx3ruINMigGUXaxHNJkt2MtC3KyLtKng461o2HBYlAKn+ykNkjOe1RXciWsYQD5mPSkTcy9YcXF4kaN+72/wr3qjfQutsI4QOB3rctrTgyFME9qe1kpJ45PagL2OKstHmkZt8YLHvnpXQNdanpVkg86MqvAVhz+feteG0ihIfaAw5ziua8Rams8giiONhyeKY78xYHjJtphvLN0YdHQDaant/FVtHE2Q7Y54A4rkyTKMt8xNQC3GcZce1MrlR2EvjBBFvt4TJkdMc1iT67dX8jmUNGuMADpWdgpwOBT1xnmgFFChm24PT6Uq8+n5U0DLY7U7BB4oKJMHvim9/8A61N3sKcMHnNIQuDikwc5/pTx0xml28dM0ARc0KGJzj9KkC89OKkUge1AERU+vWmng9P0qV8Z4NQsAelACdf/ANVH1/lSqO1KU70DGg/5xQTn0/KnhaaVANACBsccGnZz7U3HFJgimByImUw7WUZquWA6ZqwYUMJ55qHbxiupWIFgmkiYFJJFx0w2Kstqd4pLC4lDHvvOapripdoI60NIDWi1zUTDg38209i1KPFWqQYjS7kKr0rHKKq/e5pojyMip5YgbEfinVIMkXGctuyeTV//AIWFq4mR1EIjH3lK/erDS2iaPLNis+aMZwvShRi+gWPabTxJb3OmLdFgCy/dPapNK1yOZ8u4XjJ4rl/C9iLnS0L8ZXiuk0zw/DbTM6M0juQDk8KK5mrMTSN03kTR5U5rBa2SeZyyYLOefWt0WEQ2nbyvYHAHvWNeB7ecFOMklM+3WkTHyGT6MLqIK77VHZetQRaCkSkFQ6/lWvEztGjNjJ9KsxoWGFXk0x8zOeXQTC2I5cIecEdKtiMwKAWGR1Na8sW1Bxyetcz4g1JLe0f5gpA/OkCdyvqPiCMbbeNyGz8zA4qt9v3x5V8P/ezzXAT3c1xcs5JGemDWzp+oBgkJRiR3rR07ItG9cXMkkPD8jqa5u4ulld1K4wevWpr65lhkKZAV+Ky3YAEZ5NOERiT3DONuaiiuzbzRyD+A1G71D1PtWyRJ1c3iNJ4vL5wx5NPt9XaOApvyo6HPSuSGM9Knicg4PSo9mhnRTauZFKjNY17eEnG3rUUkuxgc1UeXcxB5yacYAMfBOantrjyX3LxUXUUhG0ZrQRdmuDMc5xmqxbnFRqeKXdk0rWC5chOF5ombK+tVt2KN2ev60rDGMaMcU5qbmqEJS0hoHFAEiNk4rUt7kpGq4yAc1mooIzmrIB296mQy5LKHORgVFgPmoOcdafnGKmwCFdjdcZowrRk55okUsOlRhcCgCrKtQgYq8YQyk96qSRMpOelaJiHwn58etaKLhc5/SshW2kGr0FwCQH5HapkgLZPFQscc0+RkBARi3vUbHIqRjA/Xmoy4zjrSlc0xRl8e9UItR5wMHB7Gt2yvtqjeSaxAMVMkuDj1rOSuM7SOdJLcgnrWbNCFO5eKrWVziNQG6VtLEJYgw6kVi1YZSgOE55qSK52Sboz0OCKZJEYif5VTD5lyDjB5otcDrLW5LgFqtT5bay9e9cvDetGwCjNdBY3aXEXowpEtFu1mIba2cHpV37w68VnyIT8w61NBIcY9KCSWaLcuKxb22IJwMH6VvZzTWjEgwwyDQNaHD3Fg2xt33uuc1myExrtyT3rvbjT42HCZqhLpcZGNgpplXOHE6Egb8HNXDdRxKMtmtS68OW53On3icms6XSCzDB4HrVXTGRteeYuFJApEu0hcB24x1qaLRXyTu5+lE+hTOuQRn09KfuhcU3Cv8w6GkWYIcmoxpt1CMMMjHUHrVR7O8L5VGxRZBc0vPR+4pryxomdwBrP+yX0Yy0bD8ajWKd1berDHajlQXOo0bxJa6bamWdSMHkL1Nd5pmoW+qWcdzbEMjDPuvsa8Kmilc4w+0HirOn6rfaTN/o15cQZ+9t5B/A03BNESjc92kdY1JJxXMPfLe3ckmCkUZ2qfU1i2F/e31rGZpmb+LcCc1HrFxJb2uyPO48k+tZvsJRsdzazwvCpEikn1q3tUjJx07V4FJfX8bt/plwoznAc4rY0vxXqYnDtKWIG1vmPIq/ZtK4OJ6Jr+qfYYvLQZZx1HSuOd2nXe+Mmo73VJLwh3zu7j2qKG43HaDgDpU2LirFhEYDgCnbWI6UqFSD8wNCyAHFAyNgyfeANMYkDOMirHDLyOacFQjB6UgIUYbc7eKN4ZjxVjaiLhBioSnOcUAMIOMYyDSQpsPTjsKmwQKQZzyOaAFzz1qVTlcVEFbnIp4Hy0AL0PUU1jzTcfNyfwp3GaAGNmlH3OKGOW60nTtQAdKMmkDdjTWJBoAlHNRk4NKkpHBFOcBuQBQA1SCakOKiThuetS4znNAHFgmSiRcR8CnRKFjL4NNMqlea6iSuF74pSu01OMYqJzk0wIyvNWIDkYqCpYzj2oYEznEZqoCGkAbgVZIyvXmqhQ7+aEDPTvCjBLIKGGxRgZ9a7KxkyMDn3ry3w3dSB4oVB2Ht6mu00yPVQ0m3bGv8O+uWSsxSR1tc1rR26jAzZKc1oSPfrDs+VmA6/4VycuoT32ostxgOnyccfpSbJitTprZh5Qwcg1qQMnl/3W96w7KJ1CjBwKvTXIij5HPakDItWvo40BVwFXO/nmvJvEOqfbJmjjYmPPFdJ4j1ZTI8fA44Oa4F2zuNa043dy0rD4zlKktrh4JvMXrVUTPs2jgGgE5rewGlLcGcBpGyw6VWY+9QbzTgc0rWAG+7UZp7fWmYqkA6M/MKlLYOcVCOKcTkYoAk3B+KhZMNzSjg0/r1pbANAFIRS0maYDDQKD1ooES4yKMYFEZJGKRs5xSGIaQjjNKaTtTAYp5pxNNwQeKd2piJYm281bWRcc9+tUV608k7aloZoMIRAW3/PjgVQLnJ5xRHk9TQRzSSsMFLd2zUyv2JzUFGcYpiLYNVpl3HipF5FPWMueKWwzPaMj6Uq8Yq9JFhelUZRtaqTuInjfNS7dw61VRuKnRwwwTSYImT7uM0zAEufSnKMfQ0/ysDNSAucgU4kAcUImfbFI4zxxSGSw3LRsAO/Wuksb1TCiZ5AxXKxR7W5rTtphCATUTVwR0zoJkxj5gOtYs8Lpc5VTjvWjaXqueuRVt7dXbge9ZbDM1I8528nvWppw2ENIcY4zVUKqvgDpV2NgowRnNDYM2oXR1yGzUyqDkrxWRGSo+ViuO+a0bCcXG5Cw3L+tIhomBYcnjNTI3r0pjjFRecuMGgRcOCOKryw7qkjYce/SrAAx0piMaW225OKzpCu4hQMd66SWLzBg8Vj3OnOjFkGQetIpMpAjGAuKeDSm1lXoMjvxUgtGkjDcigoh8tCc9u9K0SR8jHNRyxGHPLL9e9JlyABxQAvlrIe1RnS4jjJHNWUtpCMmn+Qw5UgY9aAKkulQ8KMZNULjSIWmK+WpYVpySMjYJ57Yp+nhp7ovInfrRdgXNPso7W1UFecdKz9Ts1unIzWzcXCRjBqptTO4ODu7UCOWuvDAmCseKgj8MvbjK8g12p8thtYAEUxQiHJGarnewXOTm0m5SAFUYnHash7DUI3yYpF+lehyoS3DYFCwqRym6hSaHc8/CXUZCkOCexq/DDPsJYEYFdm0ETcGNOPamCxgALbB9KHILnHfaCoAZWz7d6d57HGFrqzp0JBXywMcj2qNtIjzlRnPWlcLnMyTMBhRSRX4/wBW4ywrpH0RHPIAzxUcXhpEYlZc+2Kd0FzGN0u3Ip8UgIyx61rPoKgE7eB6VntpEtxlYxtXPJNLQdypLehW25GKkjnTaOeDUsfhiVXGZN4/lUFxpsttMojUkZ5NPQCQkdc0nA5zVeaC5RsJC2OuTUWbjp5Ln1NFgLoxmnN92oF3BN2CSB0qrHLN5zb87T7UWAu8UvbFQmXaRleKTzwAWwQKLAT/ANKeACOc1Ck8eCxYfTNRG+G/b+tKwFnywDkcilVvnYEVGtypXk05ZAXzniiwC3HhS7iQbIVx0xzWVL4fMCt5+EcnCjB5r2WRFdfwqCSygnUrLFGw9CoNUpNGfOeEzWU0O/5eF61AmGOSvFe2z+H7EwSL9mj+cYbAxXlHiHThpeqNHDygzweOK0jO+hSdzGlGDxSK3epldZOq8+9RyIVPArQCVFZqQxn0pVkdVztIpwuM5BApDN7w5P8AZZipXIY8e1egWet2kYAmfY3Ynoa860OeM3QBxt9DXpFlpVncREmFHHqRmsJ/EKVi/NqUPksV9OCOa5yO2We/83y1L4ySB1rpv7Ni2BACAo4qgLT7PeebnBHAHrUEppGgIAkRPfbWDq90EiK7sGta4vNls56HHU9K841bXYzcuqsSB6etNK+wRRl61meVmYk4HFYO3AIrTnu/PViP1rObvXTBWVixmKKKTODVkijNSop201WBq1FlkIA5pMaK45OO9NYYPtVkxbDkmo3UEZouBXJz7UDigjBo6n6UxACSakzTRz7Up4FAxxG7oKaFxTkbFAOWpARMOaTFSvimUwG5I6Uu7NKRTaBEgOaRjnihelBoGNpSBSHmlA4xQAL1pxpp46U4UAAwKeeT+FMY45pM5pATgfLTNp3cc1PGAVwaUIAaQxiq3pUynYelJnHA70jDK0gLSkSDmoZ4k6bAajjZk71ITu60gKUoA6DGKgX731q+0YYH1qky7ZOKtMTLMBJfFWpMhsEVQifbIGz0NaMjiVAw9KmQxQQI6bAw84blyM9KZg49KYow+fSkBpuql/lXHFMkXaOKijYs3LdKsld4GRkVGwyvHNKkylCeD0rrbK9Vo0z98DpXKyQOSClX7SVo2DtnNTJXQGpKHS4ZzyGOakhnO/aenrTWfzowR3FVg21QO4NQBtZLDj8KnhBgmDqPqfWqdtciaMcfP0xWlbJ5h+Y44pCZpQSLcpuHA9DUU8WUJUYxTLdjbybP4KuEA9OlBBVgnxtU9v0rSRgw61mzRhD5qjjoalgl4GaBF4bT1pGiAOe1M8zvnFSI4bI60xDDEufuineSnoPpUcyE8AkVi3V1fW7EJIAo6Eiga1NqWziK5MaE+jDpUA05GUYXv0rKttR1K4kCEofUhea1lunXaGb5u9IeqJRpydlJqjfWDW9vJIrE4/h9K1lvEz8xAOKqateIttsGGkI4FME3c40SPNdIuflJwa66CxEcQCiufs7bMgmmQ4B44711UF5EyfexgfnQOTMyWxZpDnp6Uz+zssCWIxWsby3zzIoPbJp/mRHrIlIm7MOS0lyxUGo/s8gQb1fJ610I2N0wfcU0xIQcn8KB8xhPACg2sykUscB4/eSH8a2fs8ZHHTtSeQFPGKLBzGasZB4JqUxt/eP5Vb+zgc5prxY+lFguVAXUfM276ilA74JqfyQ3B5p32Yhhg9KAuQ556GlyPepTA2SBQIWAoC5EHTpvH0pV2qPl24pxgJ6qD+FIIVB+6AfpQAZ47Unko/JRWb3pWhLc5b8KRY3QYJbHvQA1rdHOWQcdsUvkQ4x5SqPpUgU56mnMpxQF2U/7PtixIjHPfFMbSLY5+VefaroBFLQFzJk0CGQYBxiopPDVu6bST+FbdLRcLs5NvCaRI7q5Jxxk1yd4kltcMjrjB4r1KdtqMc15h4muNupHBPI5rSnduxSZRN2yNntSjUZA+YyBxWY0m45pocjpW/JoO579YanFeQwuJxudc7W4PvxVzeO/T1rmNT0FwUkswU2/Mmw9DUFtrl0sot9RVTkY3oDwR6iuUz5b7HWSzDZxj864TxBob6leTy/Z5XmYbU29K6fSzFdK8zneobamT0rYRIwPkAAoBPlPHW8LXYtmKgBkOCCpGPeq1vo13FudlDAete0tbxEf6tPXp3qB9Pt2TaYowO+BV88h854sXnh+UWzDdx04qOa0ZDtmTZJ/dPBr1s6Na5/1Shg2Qe1O/sG0mLGW2icsOdwz+VHtB8yPI7JPKuFfkYGa7/wv4iR4DbJG/mIcgt0Y+lX9R8LWKwF4bZFkx2qTw5p9utorRrtbJ3etKUrhdNG4t6hRSQEZh90nkVUuju+fvV420QX5VHHr1rkvGWptpmlP5WGkY8YNStSEYut+KLc3X2VXJRD8xHf2rirqVJ7hnj4BOeKglnErBiuOpNMUjtXRGHKaFljhOvNV3OakZspURFWgG0mOKdSUwJIBlhW1aQbscViRE7x2ro9PEjKGxWcxobcWSlcEVlPBtyADXVeWZDkjnvWTe27JPgL16VnGQzBMLZ5FNKYrYaAbDng+9ZVyQJMCtk7iIqToaO9BFUIXNJnmijFABk55FPAyOaZjmnZ9KAArTcU7OaaaAAnA4pN3FHal6rQIAwNO3ZOKjAp6ihjFbrSZ5pWpKAFIp6rTCaehx1pASK2OKsRnIqtwakVscUmgJ2jHX0ppxUHmNu65p4yWzSsMG68VKhxjNIEy1TCI4zSAa4UrVKaNSRjrmppHKvij0NNAVPKINXIn2qBmklHAIGarMx3U73Aus2RUWSHB60kXPWn45pAWovmx2rQhUgZrPt8BOcZrQikXbjP4VnLcZLgHrUsducZHQ96iQ88j5T1rQTaIwvGDUMBF4UCiZQ2COopjcdM1InJqQH27tF8xOK3bOVXwVbd9KxAKtWlyEk25wKQPY6EKWG6pkHGKjtmWSMEGpT8tBmLx0IzVWQNCxI+6TVsjIBHWoZUMoAHUdaAQ+PLx0qsYxjtTIFMb7W71PNEGXjtQDLCOJAB3FUry1BVuflJ9KbHcFW245FaIUSoGB+tMWxQ0rSYoyzSZJByMHFbJijJ+4uT6Cq6lrdTxmlF6GYADmgTuSSW0TIfkH1ArmVsmur4/MSDkDnpWtqd+8duyoVVj3qLSkKx7ycs3rQNaK5oW1jHDGF7DqfU1K1tDg/KM+uBR5rDoKqX98IE25+Zh27UaE6s5rV7C3lm7+bC3D5qgUd3y7MR/vVZnuGmnLngdAP60g5OaVza2g6Ge4th8kzbeyntStd3pbcs5BPr0pMA9qUDtigLIDqWoIOXVvwqRNcvwMNGpFNC80eXk9KAsiyNbucDdEp/3an/tpWTLxsGA6DvVARDGBTWjwetArI1YNYgZRvIUnseMVeh1SycECZCR71zZhDrtxyKYbaPG0qM9c0XFyo7JLiCTlZEJPbNSYUjGVNcGbdQSVLIT1wSKcIpVOY5ZAf8AfNAuQ7vYOmKTylz6VxiSXic/aJAfTcaU6lrMX+omi2/7aZNAch2JiFRSxgKeM1zEeu6nj95JET7RkU6bXbySEqNob1Api5WdGkXy5I5oMQ29etcxH4jv1wjWq4A5ct1qyviZ9vzW5z6CgfKzcMI9qYY6x/8AhJFP3oZBnsKnXWIJV+/tI/hNArMvhM8UvlkCm2t7BKnEifnVxZIm+66sO/NJAzMuoi8eQp454rzLxFpd1LqDOI3wTxgdK9iKI44xULWURyWVGPpinF8rBSseITaHNCqlnByOmOaqtZSg4xXtNz4ctbm4jmKbQgOUB4NcvrGjW7p5sYCFCcAVqqrLVmehOM9euKzb7SYbvAZQGbguODitQjn8KQjNZGSdjkoILrTbiFUYyW2CM9gc9TXQ2l2JDztRxwQT1HrU726yZyAVNU5dLTdujGT9aCrpmkHU9DntSk1zzalJEfs6Dc+7qa1YbjzR1/KgViR1y2QOali+6aRcUGRU5PFAiO9Vjavs+9VLRIVit2UHknNWZrmORGVCGx1waggfyFIHTOaBrYv3EqxIXJ4HWvGPFGqfbb67w5aHftj9MV1ni3xHLDBPBanaxGCxrzDcQNpOc+tbU431KirCAcdKBxT069M0Ftz8jArYoVelIaO1NJoAcozUwiOzpUaVP5pC4pMEVVLb8V0WlX6gJA/3vSud3bZMmr1i488P3qZq6GjuYVRo8jGar3VoJRnHzDpSWrfIp3dRV9FzgmuXYZzVxC4baRWDeWZSQuPWu7ubYHLgZHcVzmoWcgm+6Sp9q1hPUDne5FFW5rYpnAqoMqSK3TuSJmjrTtuaXbTAaFxzmlA9qSkyaAH9qbSfWigBaTFLSGgAxQKTFLQIXrRRRQMM4pQcik6inIMUAPQU/diowaMZpASfe6CplXioo+Ksr0qWMcnWpC2ExUQOKGJPOce1SBGwGcmm45zjin96ULmmA3BPWmmPPNSlSOopyAfhRcCDIUcUi/NU8qDtSRrjrRcAHAqRJSrUx8ZpBxQBopc70wQR71dt5cR7etZ0cilQMVftlDCspIaLSnPFSqMc0ipipCOBUASxkd6VogDn1pIxzVny9w6ZpAX9MuQDtNbPDLn1rmrZTE2QeprbtJX3bfvL3PpQSy0CqnHc0Hg0sqccUkeWXntQSKBzmnqecHNN6UhyORQIr3KmNyyirlhICuM5NV5AX5qGKY2s6k/dzzQBtvGGHPesm7zZvuMh2k4xjpWxE6yplSSKp6pai5t9rcgdKYloc7eXAZyzfd7VJaawsW1Gddh79xU0+lmSJVOVxWXP4ekZyyP0pGisdKt2pj3BweMjmsS+vxJIVGcngn1qpFDLbfI7HpjGaHUk80BYiXJxkYqRfSnBPlpVjJNAwwRzzTx60uDilxgcUAGakBGKg5PGKcufrQBOpFMbGc03GaTOTQIetBXNMB54p240ABQH604DHOOlAYdqXNAC7VxnHWo9oNSF6aTkmgCFox6Unlj0qQ57VIACOlAyARj0pphB6Yq0UzyKiwMnNAEDW4yDimPbBmBwOlW8E9KFUj71AGe+no4+fd+BqxY6RNHIJoXkVdwO3ccMK1rW3EhAYZU963ILdIl6cY4oJlKxSS4lHyPEVJPBHSrIuCi+pHtVvykI5QYFZcuUu5FHTPFBG5yviD4gHSp2tYrVJH2nEgb7p+lcTL4w1OaIpIVYEk5xg1Y8cW6JrbMg+91rmMcV1U4RauWlY+lyOfwpppx6/hTT0rnMgHSlxmgdKKAK89jBcg+ZGCexxgj6Gsm9W605vNiTzIe471vZodVddrAEUhpmNaapFcBVGfqakupBKnDlWHTFQ3mkssxntyORzH0/Ksm3mmhvlhlHys/XrigtJPYv21hLFOz5bB5PvS6nKYLR2zg44rRF0giOPlYDgetcb4h1eIDYHJ3dvekgWrOR1a9N1M+c/KcD3rn2+/VyedJfMIOTuqng5rrgrIply0hDFgBnipJoQq/d5rS0CE8sy53dKuatY/uFKLzj0qHP3rDOVbk9OaQiiQGOVgaTdmtVsIcjYqbO6qwGasxqSvHWkwIZUp1sSsgAqfygeCeaaF2Nmi4WOt0t98C+tbMfK1y1hebQo6V0FtMWUEVyyWpReHSq15AkkfpVn7y+9NZC4xUiOYubHCtiucmgbzHBGMV6FLAR8hTgd6oy6TG38HB61pGdhnCIrGTbjNSlNnXiui/sT7LKXB3AnjI6Vl6hbmNyduK1509hWM1sYpoU1IVJp6xnHSruIhK03vVl1xUJAouFhtJkGlpAKYAeRQOKU9KTNABS0nFKBjmgAx6U5VNKOtPxxzSAaetG4r7U4HkcVYKiTbxSArAseetTLJtHNKyBaj6mgZOJCRgU8AY5qAcVIG4pMBxHPFSY2qCPxqIdamDZGKTAG5WosY5FP6nFO28UAND5WnDBSk20KPmpAIRQozx3NSsmRUDAg8UAPwVrYsHXysk81hl8jHOav2LkCpmtARtIxzVjdkcVVh5UZ/KplPPNZDJ41yauodoxVJJAGxWhFhhzSAUcnmr9jJkEenQ1n8g4FSwM8MmR0PUUCN9TuApWiIORVWCcM3XFaKncuaDN6FbOSQaUHI2ntT5F7gZIqFvnAYcY60AD5HGcZqtLH5g+Wp3+Ygjn1qMnbzQNFrT7gqvlueRWlxIOvFYKzbX3J1Pete2l3IMjH+NAmhs0R4wOPX1qlczLBGwyFbHHvWw3Sud1aB2O5RuDdRTYRZlvL5rde/Q9QajyrEjuKl+zYUY6+hpPJ3HjhqRoQsxHAp8akjJNS/Z1x1JNSLGAMYoAYACvSnIMngUEAGnLwaBDfLOeaa8Z6Cp9ueaMZ+tAEOwkUhjOOKsAfnSENQBW2lBRs3AFasnGelKAOuKAK4iIyTS7alfGKaF46GgLjCeKYWOKm8vnNNZdx6UAQ7jik3t2qYRjGCKi8hkbg8UDGNK/QVIGyozQbfcN2eaQwMxAB4oAlxnGKsLBuXpmmLAypgc4HWtG1CoijOSfWgVxtrIkPytx6CtO1uopyQp5XqDVSO3jklLMOKivlW12upxighmnd3qWsJdgTjriuatr8SXL+bKCznK1FqWo4gaQuWyO1cXaXlz/AGoGYHYx4p2uUokXjt1OqpGo5xknNcv26V6DfeF7rVZftccYJI438023+G9zPAxnuVSUknhDgCuiM1FajPUyefwppNKev4Ui9a5zEcKCaWomPJoAfupd1RA0ZxQMkPzCqNzaI4ZmyD1HrVvPNVr2cQQFyCQKARzN1qOxGBGACQGrj9VXeWkH51rXl9E8k67SQDn6Vzd1dtJGy5/CqgtTZIxZI8OfU03FTOagPNdSEdp4atyLNTkHJ4rXuoQYPmXvWd4UH+iiPI5FdHJH5ibDXJN+8M821i28u53Y+9WZtNdtr9j5du0hXdj0rjS2WxW9OV0A0dKt22AfmqrU0TYNUwLTjLDFAQd6arEvU7RBlBzUgRLII5evFdXpsm+1Xua5KSIjvWppl+YY1jPr1qJq6Gdcn3amRfmqpbOHjVquxnmsRCtFmmGDParYXgGpNgYUCuZL2u49Kz7/AE4zIYxGOehIrpDCMVA8O4+1FwucBJoM0U/K4HWqd1byK+FB4r0Y2KyKd/XtWXLpq7zhc+taKo+ozg5EdR8wP41DgGuxvdHWSPG3FYFzossbZU5FaRmmBmED0zR9KtG0dEIIqv8Ax7TwRWlxDCuaCnFThB6GlcA9KLgVQpHalqcICeetJ5ZzRcBq9fwo78UpQ54pyRtnkUACVMjdqlWEMuFp/kBT71LYyu/zAfWmsuMVZWMFuaeYARxSuBRYU5WA4NSG3bdmmmEk4oAkXGKUNg00RsF57UlAEmaeGyKiHvS9elIB+/HUU9JFzURzimdDmgCxLKcYFQ5zSZy1G3vQkAFO9TW7MGHGKYo5qWNCZF64zSYG3A/7oZPNXYYt4zis5WVEGD2q7ZanHG2xhyelZMZcEAGCamTKcjtTVnWU4X8qftYEnHFSIniO6nFuahQ8fL171NglORzQBYgk/eAVsW+FG3PWsGDcGBwRWxDJwM9aCGW26VDnaeB8pqYHK1G/yHB70ySFxt+aopAGXrUzdD6Gqy53EHtSGVDLsfDHaK0LKfCKC2TnIrNv7dAPMbPHQU3TZXIAYfMp4oKep1yOG75aq9zAJAze3So0mwVYD6irowwBzgmmZnKXKeXIx59/aq3nqDxzWvrlnI0MksROQvzqOv4Vw8U06NyrAE8blxRY1i7nVLcR45xmk8xT0xXPSXsqYwhY1BJqdwknzjA6gd6SQ7HT4BGaEQnkcVx58VtHnahIXrk0+38aoZNssJVOqtmq5JAdmFVQc5PuaXArmj4ogLBi+B71ag8RWsj43BieeKTixWNzYOuKjPlk9eRVVNYtscybc+tS/wBpQN/GuD6d6QidYlbnNJsw3U0xLuI4KsD7U95hnIoAY0YbjJpuxlX79KZQKb5oNA9RQH29c03EgOD0p455zS5A60AN+ZRypx60vznoMinlgRihTjpQIjUNnmpo4POkCjgHrUgUMeePerVvJErBdyg/zoC5et7KNEAPOBUn2KLduwM4p6SI2ACD9KbPKIlPPzHoKdiGytcRi3Q7CATWfKzyY8zBP0qy77xksN3fmiKHc2fSkNGT/Zc15MfMQLGvQ1o2Oi2sRyiAsDzxVq4uY7aPBIDHoKq6fqsTzOk4ETL0OeDQDbNeOFIhwoWpVKnIGKgedDExR1bI4YHNUIbkq5y2R3pk2bNRuv4UKKU/0pF4oEOqKThqlqKT71MBme1GaTFKKQxa5/xFcvFCnlOcEncPUVvkhVJPAriPEGqJKXwuETIyeM0FRWpyJv8AzBK5xhqxmlJY1YdgzvjhfSqf/LQjvXRFWNBT8xxUZWpWG0VEzZq0I7fwsym0znoetdQDkY9a4rwjKV3q3EY55rsofnrln8Q2QajafabJga821O2exuyjrjP3TXrW3cpX1rlfEejrcQlyCGU5U/0p05WYjiIwcZo6NipntZI29qYImY+9dAE0RyRWhGmVqhbferVRxtGBmokUUp7eT+EZxTIFmQZ2/WtYozdvpUTx4Pp6ipUgNPT7vbGu/jFb9vIHA2964q0uTuIPQGur06ZCg54/lWclYRsJ0qUCq6Nip1YYqSR2KbtGadmkoAQgY4qNoRnOOtS4pcUAUZYM9qz5rEEE7ea3GAxULIM9KB3OZk0rq2zg9TWHd6MUkZ0wc16EY1K7SOKrNYRsjfLk1Sk0O55ubaQZyMYqjJL5b7R1r0Z9OQ5+T9Ky7rw/FK7OEAbsMVoqi6gcbEzMxOKmzW02k7JCuw89cCqN1pkkTbsEr7VfOmBWRQe9Wli4qEW8gjOFNTIsvA2HFJsETKm0U/juKeY38rJU1Euc8/SpGHlFmGOlWI4VbjvUkaHANWI0VecVLYEQtVwciozaBTkDNXc/lSYycntSuMy5YsZJ4qkwwTWxLHuzWdOmGxirixMpkmjdilkXrUBO01YiffTW6ZqDzRmn+blcetOwAn3utWQcCqgPPSpt+AKGBNnjinCUgDPaq/mAUoYdaVgNJJyUweaBIPxqpCW3HHQ1O+AnPWosNGtpt3unUE4xXSxJv59TXCWjtE+4c11ekal5u0Px2rOaA1Wg8tgQOG61MseR0qxgSgY5qRYgp5qSLkKxDb0pcFGU9hUzqAMikQb0+lAi5C4ZutTPFuTms1Fxk7iCOhq7DcpIu3dyKBMpykxqSeMd6hj+ds9ccgirt5CJIzngVUtwIyVPHpQxofIqSoVYdulZyqbZyPU9a0mkXdgVSuwnQdTQCNVcFFIOeKvQzDADcDFY1jIFQKTkAdaveZt5J4oEzQcAgkANkdMVzl/aqoykSsM5JYc/SugibcnByD0qC4t1kzgHNMSdjnFjj4JjXP0qlqdrbSxlzGA54GBW3PbPEdxjY54yKqPavNlcAMPu5pF3PP4PD8+oajNAoMSjlhjJNXpfCXmgKFMaRcEEHJr0nTdOS2jBCguR87kck1eMCbs7FJPU4q3Ng5I8fuPC8u1Qkg4PQ+lA0G4gX92HIPoOK9dNlCSD5Sbh0yKaLGPHCqBnOAO9HOxc6PJY9NvUTdJGf91jSYuYTnyyMcgZr1prCJjlooyR0O2on0m3lGJYkOOh20cw+dHlUF3qM0m8QsArDoMV1BhupLZGOVzjIzXVJpEKHKheOgC8VWvI1SQJjI7+1S2HMYKW9yignBHbmpRBLjd3NaYVRztFPCg9sUh3MxI5c5YH8KbOswZfkIFa20DtT8ADoPxoFcx/3oXO01JbmQ/eGK0GQHqKFRVOcUBcqyXHlrisxXlkuwSpC+ua2po4ypJArOwrSYWgfQt2onsnWRZD8x6E1NfaiFj3uclRUbNujUelZep2l1PAyRDkjgUCWpSk8SxSEhWxg966e31qzFkJ1kByo+UVwdz4fvPs3yx/vO+BVS2stQt4WB8wH+7ir5V3Ksjsn1A3Mxd2ypPA9Klaa3C/MAxPWuP828j2p5UmT7VOb26RiGgdm9KXKFjqY54Av7ouo/ug1KLkH1rkP7WuIvvW7D2q5FrL+Vua3wMUuVhY9PPXn0oFB6/hSigwCopMlvapaifOaAIzS9BR2ooGUdSuUtrd5ZCdg6ivLNa1CG4uGMTdz9K77xPdiGxWMbd0h715DLIftMmDkFjirpxuzSOxPnINR8BgTTQxpT81bjFk5FVWHNWuo5qB1waaYHQ+GpE3shcbgK7mzc7M4zXm+iNHFdt5hIDL8pHrXf6fc7olXqPWueqveH0NMNmq95D5kLL2IqdCDTj8ykVmSef61A9uPkT5T1rHXcQSDXoN7ZLLG6suQ3FcddadLaSsAQY/Qda1hLoUUYVI61bRytRREBsGrSoGXJ4q2Mv2j/aFweo9asTws0JKKNwGKzrd9h4rYFwjx4X72OayloBzTq9o+WyVatbSb9kfDHEfvRe25mXIGazTm3O09BVfEgO3iu9wHzA56VfiORnNcbYXhXAOcHp7V0VteRsnJOazasJo1Q3PWnZrMN7tPHSp47oSDrmkTYt7+1S7flzVRW9akWXtmgB5600jNN3Ek8U4dOtACUuBS44ptACMqnOBzUZgBBqSnY4oAz209GbOaqT2UZk2qM461s4qMwLvZsct1oHcw3sVxjaPypn2BQPuCtxoB6UgiUDkUx3MT7N8uNuKgGljdvA5zW1MgDDA4NSKgI6dqLhcyksRtORimPa7Tx0rYKgCoZUBFILmS0NR7dtXnix1qu8ZzxTuMrsoxk1m3duZG4OAOa1zHkYNRvGuMYpp2Aw5Y1ROKpSKDW3Pa7ulZd1ayI2SOPUVrFgUGUAHHWowdtTMuTg0n2fPQ/hWghgfml35qVbUkcA1I1qUXJFGgFVcE1NkDFENu5YnbUskYGAeDSYBHKVp7S561WY7e9Qu57GiwGpHN8uAM06O+lglDLnAPSqNq7detXCVC5UZPepaBM9B0LU4rqIKcqxHc1vFPlyR9K8u0W+aO+jiB6tXplpcCdFBPasHGzJkhSajHyNkdKmcfN7VG44BpCQj8jiqynZKG6Y7Uv2gAlPSkCeZz0oA1Q3mRAnuKoTI0cvI4I61agOEAHIp0kY2+uaBGLO+x+TSMxOM9KfexY4XmoxymCOlBaLNudvU4FaKEMo4zWPGxYcdq0oGCrweKBMv274bnp2q2MHms+NsdxVtZD0yo+lNEMkZVJ5pv2eLqEFNaTAyRnFVzegHJjY/jQJFzGOBSjpVBr7jOCKEv1OSCT9aAszQoqmL4HoCPwpwvVPWjQLFukqt9sXvzThcIepFAWJ6zrqz8yTdnJNWWugB8hGaFnVl5PNAWM57Nx0BP0oFtLjBXBrUR424yM/WnEoRzRYdzJaJxxtpuw45rTZYyaPLjxyKQXMsimFl6Zwa1hbxdcVi6nGts42kkk5oKTKV1K7ZjU9+aWGMwxjcMk0lojSFpG65q0EDvlu1BT0JFQMA3SpQOelNyBgCpFGTQSGB2FNaGM8lFJ9xVpbZiM5pfs5FArlP7PED9xfypr2cLfwqMe1WmhYHIQ0hiJPPFA7mdNpFlPzJGWPseKQ6NbHbhQqgdMVpeXgcHNN2H+8RRqFza/woFHf8KBTMwqJ+DU3aoXHzZHNADTxUUzYjqU1l63fJp+nSXLqWEfUDvQUkedeMdUaWcwqxDRkg1yMYyQa1NeuY769a4AKu3JXtWUG21001ZGhZ4Vc0wMSaiJJp8ZqrATkgiq7mpW6VGy0ICxZOPPFd7pYHlrg9q87gO2XNdp4avDIpQ/eX1rKquozrUHy5p4ApsRLAVJisCSGeMMKw760Dq5K5yK6Ajiq80IdCMUbDTPPJLAwykgkjNKhJ+X0rqbjT05+XrWJdWflZZAa0U7lEUYOOlW4AQcniqsLEcEHPpVxTjFJgT8txiormySVeBzUocCpHZcDBqQMYq0B246VZtrplI+b8Kh1GULzisZb51k3citEuYDrlugw5NSQ3ZR+Oa5mPUCe9O+3soyDmp5GB1/2wtg5IAqZLvPeuSi1gMu0gg1ajv1iGWbINLlYHWLOuPvU17kJ0Oa5b+02k4RSB65q/DMzRjJzSsKxux3G6pwwPesmCTAq6jbgTnpSFYtZx3pwNV4yW61KDigRJRTQacp4oADTSM0/GacFzQBXaLI5FN27eKtlDUTJQBXK1E45qyV4qJloGUpFDGovLycVcaPvTCAKBlJ02npULx5NXHw3WoGxQMrGHJqvNZ+YMGtAUHGadwMc6WpXG0Z9aaNEBIIrcVQe1SqoANHOwMhdJCkcA4pJdODjAHI6VuBenFO8teoo5mBg2+nMMhlwKivNKEiEIPmNdKF+XHFKYUI4Ao5mI4mbRJAF2+lUrjSpY0yR+Nd+YFJ6VVurJXj6VaqMDg40NuuDVgS7o+mO9aN5pxZsDpVP7G0Y24yK0UkwG25CSLJnBU5BrsvD+qNcXBiUqSB3PSuOjjIbBGKs6cv2bURMrFXzx6VMlcLHrGN689cVWnDKlN0y/FzEA+N+Pzq5Kp28jrWRD0MGR9nJ70Q3ZEmB0PerN1ENp4rNiwC3GKRSNxJDG2V5Q96tpIJVxWTFP+7VKvW7gGglor3yMCCoyR1qrEytkHr3rSn+ZDjrWVGQJmGPrQxonRVGSO9SK5UZH5UijK5qJyQ4OaANWJwY896eJSp5qlbzcEGp9+ccdaLkmkMGPPWonRfSm2jErtY/SpXFMRUMKZpvlr0xipyMGm4yaBkezHQ1E8JYcMc57VYI5pMUWAhWEhuCfxNMKuHO04qz2pm3nNIBiq2TuPNIxkUZFS4pKAIcydRwacryZ6mpKlgjBNMBoZgPmpFv4zLsKnjvV4xKRgiq0kUaKcKM/SgQ/7WmCTyvrWTqRWR2lb7nqatLZSTjCEAHuelXxp1t1aMPkYOTxSHdI5VJTHPsiBK45qa4uQifJye/NbF6lvaowAIIHy8VzwiYsSe5zQUtR63oOFY4JqzYXqPMwMilVOOTVR7VCpz97sRVeO2WH7qgEnkmgbR2UVzCw2q6E+xqcTRbtu5S2OlcWMjnH5Gk4RiyPIGPfdQTyHbFkPQj6U0CMnHf6VxnnSjnzZSR/tU77fdnALuPfNAuQ7NkX0A96RYV7gHjtXJLqeoA480bfcVKuq3qNw6sCO9AcjOt7/hQKD/SimQBqJutS1E4y1MBMVw3jS8nghkxxG/BFdu+fLOK4HxvMZ7d7dVAWNl+Y9TmiO5cNzzppfOLMRioyKeFwcUjcGutFje9G7DUYoAoET7s0hFCdKc3ApDIlbD11PheRVuWG7k9K5Y428itjw+7Jek9sdamprEZ6XCcLUuKqWxbylOc5q0DXKSKaYRUh5pp60AQSwbl6Vlz2YbPFbRqvKooGmc5cWqofu4IqlK3lsa274DPvXP3YO72qkURSXW7o2MVGb98cnpVdlOT6VE0WBuzxWiigJLm6EgwTWbIcn5akcE9Kh+6cGtYqwhAxFTeb8tRhMnipjbkrxQxBCzM/FXAGwPSq8FtIrVtW8BZV3Cs5Ow0Mt06Vq24wKhSHB6cVYj9Kyk7jLcZqypwKqoMCp1PFSBOshBqdXJFVAc96kjbmgRdTkVMtQRcjirCUEjwKeFoApwFAhtNdc1NikK5oAqMKhI5q461A45oGVnHNVpTircgxVC4J2mgaKzv71EWzTXaozKOlFiifNAPNQiVccmkNwo75osBbDACp1IxWQ87lvl6VYilYgZPNAWNPcOlPFUFcgjJqykmaBWLIopitTieKBCkjFMY8c0Z5oOD14oGUZrUN82KotbHONtaxPUdfemEc0DMaay5+7VOSAg/WujZA3UVUltgT0quYCx4du3WTyJT06GuzBDoMmuFhTZyvBFdPpl55kW1jzSZEkW5oweMVkXNuY36cVuvhhVS6jEsWM8gUgTMoMCM+laNnL5gwcZFYbvtlxngVLZ3TRXAHUE0FWNi8Lou5AeOwrOEhZtw6mtsESJkjqKzLi0EbZUEAUEokiJIIpsq0kD5brViWP5c0AQW5w4FW7hioBBORVBHKSjPrWjIN8efagGT2spKY71d5K81i2bMspyTg9BWxG25aCWIy1HjFWMU0rTEQAUlTbaQpxQBDS7hjFO2HNMKc9RQO433pO9SbTimlD6UAKqZp/meX25pFmWMciplaKQZUZ+tAhqzgnnNU7mceb14pLt9rYQ5/Gs85d9pbBJ70hpHSWqhIAB35pLq7S0hLsMkdBVKJdsAAbJHoajkXzX+fJFO+gramZdST3ZZycbjkD0qOMEKFb71aTRLjAoECHB2jPrSLWhnuCEqs8h2gFfmzWzJAjDDCoRbKvTA/CgLmdsdMErkU1lBO7OF9K1PswI+bmmGzj7LxQO5mblLbV60FPmwRzWh9iRXyq4pxtx3FAXRnlfagAZq49nnBBNMNpub723HpQFzrT1/CgdKD1/CiqMQqIj5qlqM85xSAhlcCNh36V5v4um+0CdEIzkZ/CvQb+dbe3eRhwqkmvG9W1f7dqErwcRFuAe9VBXZpAx2yoFMPNTOctTBzzjFdSKG0g65p5GKSgBVJqTBA5qJetOZ6AAjIrV0SRY5sHvWYPuE1LYSmOcZFTJXQz03T5SwUHpWpjgVz2kXO9V/U1vht2Oa5BMepyKQ0o6UhoENNQXDAIfWpWOKo3cnHWgEZly+4nmsi5Ulq0bhsE1TwGPrTRZQMO4ZAqGSFulanlgHkU8wg87avmA5ySMq/SmxQ+Y+CK12s5JJmODirdppu05KnNVzgZken56Cr8dgApyK10tOQNvNSG329qzc2BkpYrVtIlRcCp2QDtTNtK4DMUL1ofgVEH5oAuBuKlR6qJJx1qQPSsBbVhTlbniq6NnrUyEHigC7byVejOay4uG61ownigllpelOApqcinUEjh0oopccUARyDiqz9auMOKqTcZFAFWQ5zWXdvg8VedgN3NZF1Ifm9qC0VJpsA1SMrZJ9adJljUDggVaQxxlb1qRMtznNUyTnrViKQohptAXEBPGauxxYwetZJuzEpYDOKz31u5DcHaoNLkb2A6p3iUgKee+ahbUI4cklcCuOm1aaRydx+tUXuJHPzOcHrzVqk2K56MmrQ+XuJWp7XVbWcNhuleYtK5XG9vzpUnkQYV2X6Gq9iFz1H7VC4IDfNTW3EHBrzi2v7iJxiU9e5rorPWJgVEpyD3FZyptAdBl1PIoMnrxVOLVIncqTzUzOH5FZ2GWUwe9P8vNVEbBq6j5AFAEXk4PAqe3Dwyb1P1FOClj0qRYiCKBGhFeZIGD70XJLKSp7VFbgB+adNy3B4oJOdmYrMcnvTDceWy7efpVrVYCMOoxj0rJMpWVR075oL6Ha6W7PZqZG+fPT0FPvPuc9qztMnYqpzzWtMC4BFBHUzbdh1A5zVxnDJnvVJmxMeCPXipPNC5zQBUuJCkiuB3rRtZC8eD1Pase8uV34HGKtaXcKcYOaBvY0FG1yK0LZiQC3JqmwG4kd6nhchhQQaJ603FN80EZJo8xP71Mkdik703zV9/wAqRpFxmgB3emlQaN+R1pQcjrQMTbzUgiG35u9VpbhUbjJIoS+3lQBigCV7ZGHsKqupVtiMRVi4n2Jwcn0qtDMDhj1HWgEOitSTluadNaxYyQKurNHtzkVmT3DSSEA/KKLAQ/MHIUkLTyzA8GkBGaUrk0ihN/rSeaR05oZOOSaaE4oAd5rHrik35phSm+VIP+WmB9KAsTLKB1o84Z4FQGOfPUEUqgjgigCY3EYPzUfaImOAf0qs/wB77hNKMA/6v9aALgkhPGf0pwMQbJAPFUi4z90ilDDuT0oCx0h6/hRQev4UUzMKjPXPQVJUZz0NAHOeLbxbTS5nd9qNEVH1rxqPhcV6940RJNCuMoHKjP0NeQoflz3ralszWOwvfmkakbG7IpM8VsMDzSUUtACClwfSgdamXJ6CgBF61YhjzKMVGqc5qxCdr5qGM7LShthXFdDCflFcvpM3mRrtOa6q3x5WMfNXM9wZKKa7YFO7VWnfatIkilm96zLiQtnmpJpTzVVvmoKRUlBJpEiwc1b2L3p6xZ6U7jII4styKs+RkdKnjgFWNgFK4FaK1HcVaSJV6KKcop4oEQkAGmOM1I5GaiJoAgZearSvjIqxK2M1nTk5zQhoHfjIqnJNtbrUjFscVn3Cybt3OKtICb7Q/GG4q0l+oxkZrHDkGpFbJquUDdivN7DAq9G5JrAhPHDYrThnOAvp3qGgNVXAI9a1Lf5lDVhwOGetq14QVImXV4p4qJTUooIFpwpKcKBARxVWeDcC+efSrnao3HagDn7hWXIIrJnU5I9a6S8gyfwrEuYGCk980GiMp4/mqJ4s89qumNgOaqSyYLLjpVDKUkeGz0qtdTlU2jj6Ut3dbc0ltH9qIOM81okAxUmkt921itZ07YO2u7jtUSFcADjlcVy2vWYjm8xFwG9KcJrmsIwz1pMUpyKTOK3JCik70tAE9tEZJOBWx5LRxjPXHAFVtLjPm5C5Brea13rnHOKxnKxSOaa5kjlO0mtLT9XZmCzHjpUFzpkhlPycVX+wyxnKg8UPlaA66O4RxhDnirMUhRgQc1hWLnb8w5Fa8PJGD+FYyVhmxHJyDVlXB4rOiJAANW0JzUiLSjmpGAIqINxSGTigkr3YDqVJ6VzssYik+Y554ropV3Vk3VqTJuP5UFI0tJcHAPWt/HHBrlbRts0YUkYPNdVGQV3DkUEszrpNs2fWqFzLtUir+oZDBs8VhXc4Klj0HegaMy6uykjMx4zWjpN2NgYjjNYFxKkr8citnSlAjAUZ781TWhR18TiRAw71MnDAiqNszCMZGKuIeKkhizsQcg4xWZLNdNLlZ2CjqtahG8VVltGcg45FAkUxdXecrLnHY0jX2oKxOQR6bas/ZDGMY6+lOaLjigehzd942nsrvyXs8Y75qjN8RnUbILNic/MzN0p2uaNLdagcL8uOGrnb3QZrUMxX5R0NawUXuOx3WleKrW7s/MnfZJn7tag1O3ODGC3cHNeTWMMk11HEgPzGu+hjW1iRMcj1qZxS2Cxq3V3NJxG2B3rJnurqEjZMVGeRmteDa1quQNxOak+ywPy0YJx3qA2K1tq8vkgPz71ZjvRIMgVG9nHjhcAelLHbKFwKA0JV1EFtpQfWpftiMMg1WOmx53hmDUf2fj+Ntp60C0LK3SM2C361J5seSNw/Os9NPXPDMRTzZEtxuP40BYs+cgPJp3mq3Rv1qqbOfPA4potbjPoKAsWzJ70K9V1tpV5Y5ppinzuUHjtQBZZzTQaqrFdA7iCCTUjm4VclRxQFiwJDTgcnt0qkJ2ZckEGlWVsdCKAsdd3/AAoo7/hRTMgqM9akPSoyKAMHxDA82m3EYAPmKRz2rxd7doZTEcEjvmvb9cAWxkk3EcYIrxvVRJHqLKyYHYgda1pPVo1jsUyuKjIqU5zmmMK3GMbrQAaRutOBGKYgqeM4OKhqSL5nFJjL2AOKTYSeKn2DbnOTToo90gJ6VlcZs6MphAwenNddZy5jYHqelcxZAIq46Guhtm+UVhLcGXNxHeqE8qhiM5zU8khCmsu4PzZBpCRHK+TUeaOpp4WgoFXNWoo+KbEh7irSrigQ5UwM0pHelBxxTHcCgQ7IHfNBYAZqDdzSgE0DELZ5qvKSW4pbi4jt/vHn61jXuuR26Fsgk9BTUQNGQHniqjg1jf8ACTjHzKSafFrS3QPG2r9nIZfc7ORVN335DGoZL7IwPWmblxuBz3NCQDXQBu5qSOPjNQlwx4q3CcKM1QEkaEVcThabAEfgmrIiqGwJrckMK6C3PyKKxbaP5wK2YhtAqGJltDxUymqqnmrMZ4oIJQaeKYKkH0oEFRtzUh6Uw0AVpQG61QngVx0rScDpioHjxQUjJ+yK2RWLqsIt0dgK6h4CTlazdQtg8ZDimikzz2V/Oc5BHNaGnF4AOMjNXX0XMrMpxjkUz7PLE3K5FauSasM3IrxHiCkYOKy9TKSQlduTTkB2gkEGo5/pWcdwOXuITuOBVfyXbtXTC1jkf5gQTV+LTrcLtCg+9bqpYVjiWt5VI+Q4rRsdJuJ/nkjZV7ZFdfHp0eR+7U49RV6O22ptA69qh1QsZNjpywxAEDNaaW3bFWo7fDdKtpEAOlYttgZbWmRgIDTG0lXU5wCa3ViUdqXyh7UXC5zy6VgYC5+lLFp8okwn610aLs6fyp+wbs4Ap3FczhbSRoOhOKbG8m/BHH0rWwGXBFNFqhPSkFykJAp5o81T2q6bdMY21CbX2zQK6ICCRkCq08JbkVoiEqMEUxoqB3MdIisvJxzXQ2GfIwazZIM4IrRtSQlAMbdANncOBXIa4VWJlTIHtXXXrARc9zXJa4oSDg5zTjuETkvMaNcg/nXUaFOXRfmzXJyMSCtdBohKQqRWtRaDR3cLfKM/lUqzYOKzLW63Yz1xVkzBTnNYiaNeHDAVPtGagsjvj3GrYAoIZCQPT9KhZFPpVkjPPpTMAnOKYrlKRI+j7fyrI1Y2ctsyOV24607xfenTdMDJw7vtFeVXWp3dwxVpW256Zq4U3LUtGx5kVtqkbW+3ardq7GN4ni8wsD345ry0SP2b861NCurn+1reLzW2s2CCaudPS5Vz06wVHVTG2VPrWosHOcU2xs0hi6d8ir2RisCJMqmAN0FOS0ORgVOGAqeOVRjnHFArlQ2MuwbOee9JJZugGfxrT8+LH+sHPvTXkQjqDTsLUyBblCdo4p3lNjcRjHpWgPL3fNSShPpn0pDuZuR1BNPA4qL7Mwd+chjkc9KtrFhQCRmgCHFKM+lT7BRsGKAIsZ7Uu0Z5UVLsFOCDNAXK5ij7p+lAt4c/d5xUzLzQg5p2C5o/4UUd/wAKKCANRnmpKi7kUAVL9FkjwcMDxg9DXlHjKwa11ISKoWAjjBzXrsqhlI6+ua4LxvaZh2AcKu5m9OlVB2kaRZ5/HkjtTJR3qeNSvamTYNdCepRUpBStxSVYiQDirNtH8/NVlcCrEEnvUsaNkR4QdDREuDUMMxJCn7vrVxF9KxZRa08uo25yufyrprdx5YrnrNAnHrW7bY2YrKQPYkc5B5qqy5arTj0qDbk9KQiJYualWIU4LUyqM0ALGgC0/pTtuKikYKOtAhHkx3qIAuaYxJNDSrFHuZgKBiu4j9OKyb7X4bQFQ37wVm6prfzMkZz71y1zK0shdiSTWsKd9wL2oazPeTE7io9aznZ35difqaZmpD92uhJLYVxnapElMZ4NMxSAj0piOg06xN2glLqq1bmsSqkdqxdMumikCgnb6Zrr42EtsrFc1zTumUczu2MVwcg1PFITV24hQuSFGaqumz2p3uM0bMD8a1I13YBrP02Bim8/hW3boO4rOQFi1jVPmxzVuoo14qdRxUkscnUVajFV1GKsx9KBMlFPFMFOBoJH44phFPHSkIpgRHFRuKlIprDikNFdhj8aryxgjkA1bKnHNRsmeooGZUtsM5C1Wks93O2tzyge1NMIPBFA7mB9j7AUx7EY+7zXRG0RhjpUT24zhQfrQO5z5sBwdtSRWzIfatj7Nz0p6wD0o1C5QihqysdWVhHpQI/agVyJUqUDAp4SnhKBDAKfinrEaeIuaAuMVafs4qQLTgtAiFVPpUgHFP204LQIiIpoHNWhHTTCwPFFgK5Ud6SSEYyKmMRzyaeqcc0AZ7QMelLGNhweKumPuKjaME9KB3KF+C0HAzXGauzCMhs13lzGPJOfSuK1qM7T021USonIthm/Gt3TSUiUVgnK3DY6Z4rasSWCitZ/CNHSQOmzKE5q0ku5gBjd0qnZLmPAGaUgx3HXBzmsBnW2YZIwCeauc464qhpcjzoGJB7YrUlhKopA4zzQZPcVol8vd0YiqoIB65qV5mhgJ3ZUcdKqZMgyuMGmJHKeP5Y5dOjj3ZZX3V5axwa9W8WabJd26CFVJLcjvXLw+AdWuVEiGEAnkN6VtTmktS+hyIrT0NtmuWrkZUPk12yfDNRDl7lzLnPyjinL4DWwKzpLKzA85AqpVE0F0dlbSebCsmCM9qkas+2l8m3VXc8DpTpb5SmQOBXN1F1LjHjrUfmKDksOPesSfVyQdhyRxms46pLk7zjPAplKJ1LSYDFsBccE1CL2CM4E6DPvXC6nqbQzBWZjkf36bHfxtEpcYJ6YNFmHKd0+pRg48wH6UseopI2NxyPWuNZzIqneV9CTVq3kZMDk89aAsjrhcDON3XvU6SNtOCCKwUZwFPf3rQt5Gwc+lITRe8zml801Cpyop9FySTzTinCU1DRmgCbzQafGw3ZqoDlsZq3CnXJ7UAaHv7UUf4UUyANRjrUhqLvTARl3cHvXLeLYh/Zs6hP9YNoPpXV1k63CklhIWH3eRSKjueOSI0MO1h8w45quclM1Y1ZpDfMmOKg2kx4K10ra5qVHIzSAikcYNNWtCR/HrUsXGKr55qeE5OKTGalpGxw3athI/lBxiqukxKYzk9PWtPbyBXPN6lCwMAw71tWpytYduhEjZ6Vs2xxH71mwJyeKQc0/bxmnAA9KRIxVqVQKVUp4XrQBHK+1OTisuaYtIADUl7McFVP4VQVjjd0oGiWe48lCzHpXMavrrv8Auojx35q1rN8yxlM9RXLMMsSSTn1renDqwZZhBl5PPvTJk25q5Zwk4A70moQMnHcelaX1EZuKXNKAT25p32eUru2nHriruIjJpOvSplt3Y42Gr1rpUkjBuAAckGlzJDKNuWSdSvJ7V2NpchbRd4+Y9qxotLka734wAfSt+G0wgyOlYVGmNEBQuxYd6lisxIwLAcetXI4ewFTJbtuFZ3GSQQhVAxirsUeKSKLCip1XFSIcowKlWkHSnL1oJJVGamSo1FTAYoEOFPWmCnCgRIKU0wGnimgGEc00ipSKYRSAj200pmpcUmKAItvak21KRTcUDuN2DFHlinUFwKAG+WPSjyhTwwx1paAuR+UKBEKkooER+VTgmKfilxQA0CjFOxS0AIBTsUopcUAJtp4FGKcOlMQoFSbeKaOlSr0oAhaP06Uzb7VbxmmtH3FAivtprIOuKseWDQU+XFAyjKm6MiuM8TQNBHnbnPQ13gj5xg1zXiaIuCHH7oDrQios8ykVgc/pV3TZsDI7dc1alsflJAzmssgwSNitrqSsXY63TbnbJjPytWhMEMo5rkLW5fzIyCQM1vPM4+bqKylGzGdlpJK2ybeGU9u4rYa5jePhsMeoI5rn9JuI3s0eMn0bNXZrgt8qqPrSMnuS+YJpNg4QHr61ZSKNONtZIkERyc/WpX1FBESSTj7uKQWLDIjyAkKRngEVoRqiJhQAB1rl21BHcM0u1vZehqT+3LkrhdkijgnGDQFmdIsiHgGo7h08skgH+VYK6lJgFcKe4zT5LzeBmT8KYcrGXUPmFipxnpVf7LIIuTnirXnBvTFRvJg5zSKRnLpsjMRkLnvirEOgDOZJQ57EjpWjDIjKCSKtKRjrQFzMbQLSVg1xBFKR0OKmTRLJcFbeMYHHFaGeOtGaYtSm2lWpILQxscdcU06Rb7shFx6Cru7tSGTaeooDUz5rMRLkAcVUinJfbjpWlcXScqOTWaXRSeKQ0WvNwRUv2gZxt/GqQlUAHGTUkcoc9KAsW1fNSqCTUSD2qyhUUCZE8RD5B4qSNmXoe1OccZpgx69qYjY+vpRR2/CimQFRHrUpqL6Uhi1UvoxJEyNyrDB9qtimyAFemaAR4frkb2+rSQyKRtOFOPvCqZYFetd18QLcizWYRBdjYL964JFJXoea3g7xNUVpRUR4NWpIz0xUDIRWqYEdKpIPFNpRVCOh0SWR1YfwjrXRxplMmuO0qdlm2jgH9a7S0QtCpPeuWorMtDlQBulXYKZ5OACKsQJisgLATilCYqVVGKNuKCRuMVFLIQpqZulU5WoAzLmMl9241XnkCpV6bBrKktJ559uCq/3vWmikZVzavdSYAzT7bQCykuM10UVh5agEZNXooQi9KrneyA5+10TyZg3SrE2iq0u4jdn1rb2Z7UjKaXMxXOak0CHdkqR9BTl0tY12jkHsRXRbfQU1kBPK0uZjOeXTF3fdAq3FYKmD3rTMPPSnLHu4xRdgVFgXGAoqeO3xU6xAGrMceOopXEQxW4B6VY8lR2qbYMjFBQ0CuR7cCnKKftooEJinoOabUqLQBMOlSCmDpTxQIWlpKKAHZpwNR5pwNAiTNBpuaXNACYo20A08dKYEZFNxUpFNK0AQmq7vhquFarTxc5FIZF5vOKcJOetVmyppokGetAzSEnHWnhqoJLU6ygigVizmlzVcSe9PV6AsTZpwqINzTwaBElLTAaeKYC9qcKbS0CHipF+tQ5p6mgCytOqFTipAc0CGsMc0mcipKZtwaAGYxzWD4ki83TX+o/nXREccVmatCJrKSMruyM/lQOO5x0duHQqVGe9YV/p6wu2ORnOa6CByzsp5OccUzUbQyx7h1HFOLsbHKJsVe+R6VtxyhlBQ5GKwJFaOdgc5zgirdtcmJDt5FaSV0B2ukOrR7V5X+RrVCtntj61ieHt2zleG5zW5cP5cfC5P1rFkSD7I8wO7JHoKjltY4gqk4z2qzp+o2ccX7yYRuTjDetGoTxSONrq+BywoFexnNaROTjimmyQDp+VAuE34Gc1ZEisKCrlX7KvTmm/ZiOhFXty4pmRmgVyFbdweP50hhPIOasBqCcmgLlUROo4J46VZ3yhAQfmoxQM5oC4onkAy3NRm7mzwtS4o2A8DFAFd7qYnBGB60wSykYPP41bMSkYIpCgB4FA1YpjePvJ+IqGUMPXn2rUMY7inKq+goC5kea6rtAyTx0q5Yx7EO/ljVvyoyd20ZpNoUnbQFyG8maMbEByfSi08x23E/Wn7QXGRmraIqrxigRJI+2I45bHFZIv5fmWRSG9q1CM0ogiznaM4oEbHb8KKT/ClqjMQ9KiFS1FSGFO470lL1oA5fxdYG50W6RBufZuA968nRk+XbnIHI9K911CPdA3GQOcdyfSvDtStnsdVuYpcA7i4Hsea1p9jSOwxju7VBOABUsDZJzTLnGytVuMpNz0pPanHpSVoItWNysE4Zhn2rvNOuI5oFww4HTNedIPmBrsNFkzEoFYVl1KR1caBlqzHHjnFV7QMVBPH1q+ornEwVcUjEL1pzHFVpGyetAiOSXqM1UllzUsqMAcU2C1d+WoKIY4DI2T0q55Cg9KtJAFXgUGM0CuV/LFLsqwI80NHigCuQAKZjcastGCKQRj0oAiCYo8vNT+XT1joAr+TkUohIq2IsUvl0BcrpCAcmpdgHapdgo280CGBaMVJUbHmgBjUlKTzSgUAKo5qVRimYwKN2KAJVPNSA1UEuGqZZQR1oETZpCai8ym+ZxnNAWJwaXNVxJ82M08vigCTdS7zVffzTg/HWgLE26pEkxVbfx1pPMoCxc359KNwzVMTe9SLKCMk9KBFikKBgc1GJhjinhsjrQBnXkRjUkVmhzg1vXGCh3DtWBJHtmbHAoKiSrLU6Se9UkBzUm7FAy6JOetTK/FZ6yc1ZjfigC4h55qYHiqYfJ4qVXNBJZzT1NQBuKkU96BEwpajDil3UwH04GowaUHmgROGwKkV6q7qcrUAXA2aQ1CrZFSg5HTpQIXtVW5G6Jx0q2OtV5+eKARwVmwhv9p/vEEH61uXcG+3bYMkDNYWoqYtYkkQEYPSuitJDPYhz/EOaRrc89vbaVJWYr8pNUMsrY6KeDXYarblJjgDafasZ7BZW6c1pGQzV8M3UkcXlscqD8pNb7ziQfMea5/SoPLwgPI61qOTk1D3Bjyse8sVznoDTsov3R16mq5Y9aYWbsKQF1QAeB+NI2c4yaqCVgOhFPExx3H4UAW1bC8nJpfMIqosueuaXdg5zQKxbDnFLuI9arLKMcnFO8wY4YmgCcSH1o3k9DVXzD1pwnBHTGKALQcjvSeac1V889ulAkLHA70AXfPYcBcn+VCy4buzH9KiWOQrsT73c1cgtSgy/WgGSIjEZI60rKUHSrCMAR0qSdd4HFBFzPAbvTJmMaZHWrhUIMmsy9d5cqBhRQUiAXhLfN0qaPUUDYbIrPFs/oaa1s5OMGgdjYGox56ge+ael+pPBB4rBMDLwQaPLccAkUBynoPf8KKP8KQVRiBOBUQ4FSHoajxSGLSikpaAI513L7V4943spE1VrjZtjGAMGvY5cmNgOtee/EDS7iW1+128m6JP9YmKum7SKiedRPinSfMM84pgXBFT7QQRXQWUzTamdeKiwKpMQCun8PF3+UGuX6VveGpmF7s9aiovdGj0S2x5SjvVoVDaKNgJNWtoPSuQTI2Gai8vJqyRimY5oAj8sEcipEXaOBTwtPUCgBmKCKeRTNpoAAtKUzT1FO20CIdg9KBGKnC0u0elAEHl09UI7VLtoxQBHijFPxTcc0AIRSU41GzbaAEZ8Cq7y88VG8mSetRByzUDsWk5qYLnmmxqNmacXCCgAbgVWeTDUSzgVQmuADk8UAkXd2TS78VR+2IdoQgnvzUiy7u9A7FozHFRmc4x2qBpKieTAoCxcWYdc1YWcHANY5mIHWkS7bdigdjYMnzU4OAuazPtAznNRyXxCUCsaUl0EGScAVWl1K3jjJM6g+nrXGazrbu/lqxXH61z0l1JIfmkbIPHNaRpNhY9NGtQEABx+dSjVYcjEg9xmvK/MmI/1jfnU1vNNHMHDk49TV+yDQ9ZivFkHBq2twoXrXCabqxkQbjgityC8Ew4bP0NYtWCxvvMHj61UaIMcmm25LAdatbO9IWxnyp5Z4HFRb60ZosjpVBouaCkRmQVKk3HWq7oV57VFu560Aa0UoPerMb81jRzbSBmrsU4J60CsaYkFSK3FUQwqzG/FBJPmlBqPNKDzQIlBp26owaXNAEmaUGo80uaALCtipVbPQ1WQ5FSrx0piLAPFRy9KVSaWT7p+lAji9ZjH29sLhSOtXNNbbCsY6Ua1GMqwB396h06T5PcUjXoQ6t0XJ5BrPt4fMk2jrWtqcKvFv7j0qpYYEpx6ChD6D0tzb/Pjr1pry8VrzWokQr0GM5rIks5EbAbK54oC5GZqaJwDzT2s3BB5pptHzx1oGNMhJ9qf5vvSfZJAMHNILOQt0P5UAL5vPWpN+aiFnKHPB/KpPssu35F59DQA3zSDxijzj3NM8iRfvgKfem+Q2d1AE4mJFIJ+o4pm07OQR+FJGpJxg0CsSlmJAXnNXba2d3Uleajs7SRphhh710UCRQQ/McmglsSG2Ea4bk+tEzFVwgU/wC9UT3Q3nhiPpTxIu3lc0yRI43wGyo+lLcXkUA2sxDHoBVWa9dQQsagjoc1hyySyOS3U+9IpI1pdUi4GWz600X8Z6j8cVkhGI4GaUK3PHPpQOxqtdxEj5hj0pDcQ5ByKzFQnqMUPASMZ/WgLGnJLbkjJFR+ZACcYIrNFpIvJbP404RuuaAsd/6fSil9PpSVRiIelR1I3SmUhhRRRQAHmue8XR7fD9y6jhRyPWui71VvrYXMLoVDq67SG6ULcaep4FcY83Kn5RTo2yN1Xtd0yTSdUktZOBjch9RWYhwdtda1RoPcc1XcY5q2QCtVnUmmgI+1amgzmPU4h68Vl9KnsHMd9GynGD3pyV0B7DaqfJT3q0BVOwk32cZz2q5muET3Exk0bad70d6AAdKUUlKBQAEZpQtKBTgKBABS4oxS0AJS0tFACUUUmaAA0wmhmqMtQAM+KglfNDtVd2oGRyEA8Gmw5L0jc0qHac0FGiGwgFV7iTA603zfl61UupjtPNAjN1XU1tIyS3zdua5K712e4JCttxUmsl7i5bDH5eorF+zuXOM10U4q12MuprV1Ec53H1rX0nxK29luzjjgiucNtIB93NSwWbv1GPWrlGLQrneQX8d0u6OQN+NTMWIrmtMg+zLkEkmt2KRmUZFc0lYokJpoPNB5puOetSBLv4qKQMQQOtOFSKuSKAMOfRFllLkE596ibQol7c104QY6VXkQZPSqVRoDkrrTfKBIBwKhitzs4FdJcxBuKoPEACRwBWiqBoZ8YKZA4zW9oRcqQSRz0NZnljIOK17FkgTI60pPQDqoMIoyasrIG7VgJfH+9kVciuwV4PNZEtGqelVnjGScVX+2Hoaa92DxmgLBKo6VSkTHIqw0w6k1XkmB4oGQNuFOinZDzTWbNRkGgZsW8xkXOelXo5K5mKd0lChsDuK2be4XaCT9aLCaNPfTlbJqmJgTweKnRqCS4DS1CGp4agQ+jNJRQBIrYqVWqvTlehCLQapcgiqytU8ZpiMbWU+cOBxjBrFtQykkcDNdJq0ebZ3x90ZrnLeUFNw6fypGkdi5PlrV8DtWXZ/JLz1atqCP7RHwcDvVIWRgvSS2VzxQBqsdlsrHnArJkuxuPTNa8qgwgdiKwXspTJjGcHigSJPtm6RVJyT0q2rqpwwFVrPQS7edcSFWB4Ran1CxEIRklbnsaCiYSDdkKKkVgx54+lVEBQKDkmiEvJclM4UCgRoLGrCkYIrYGM0vljZjcRWbMZQ5G8ADpnvQIvMkfdQTTfJQsCFHvVVJWK/Nz9KkNztXpQMubFIxtFRtFGGxsqib8g/MCKfa3T3MpUfdx1oFZllEVHLocH2pxMrdXOKpPI0DHJPWlOojAwc4oHYuEsB94ihW4wXP1zWVeai4iMioWI7Cqr6pJ8u2M5I6UBY3JF981VMaEE45qr9rZ4N2BuxyDVf7SVwAevagLGkgXrxxTwUPUA1jS3UiDcKrG/mwTuAPbmgZ0TAcAjBPTPSo2aNM5ArnG1S4I25ZvpVaXU51hfHzMvX2FOwHUrPFjJ2gU5drn5RxjrXJW1xPcbQ0pBb+GteMXKp8snT3osFj0zt+FFHb8KSmYCHpTKe/3aZSGFFFFAC0oHy02pBQI88+JenqbW2vVjHneaULAn7uM815mpwea968Qaf/AGlpslsFVtwIw3TOOK8IuLaezuZLW5TZKhKspropO6saR2DfTW6GkHSnAY4IrQohNCHEikHnNPYYpIQPOjz0Bp9APWtD/wCPKMnptBGa1jisrRwHsY3U9B0rTrhe4mLS4opcUAGKcKMU7FAgxSiiloAKWkooAWiiigBDTDTs0wmgBhIpjUNTc8UARPVd6meoXNBRFtNGMUuaUc0DI3fAqjcSZXir7R5U8VmSqQSPegEY88CNMzEYJ61HFYIXLdq0JogTmogClaKQxUtIAOVH5U5LSIOSF4PtSB+KhkvtrBV9eaWoFtIArcAVaAwuKzobxWbk4NXlkDCpaYDj1pMZNHU1OkeR0oAaqZqdY+KcigU9iAtIBhAA61A+Dx60STZOKqS3Ij53A0AR3IwTWbLIEGOtS3N+pPasuSfJ56GtIoCcygn3p/2oqmKo7/SkZiRV8oGtbXpIwTWlBc4XINc9AQvOeaurLgdaiUQNpbsv36Uvnd6xRdBe9PF4Rzn5e9LlA1WuQOrYqnJdFn+U4+lUJLsOeDUP2jac01EDYS545596ka6j9RXOSXzgEDAFQfbTn7xp8gXNya6VG3g1asdVSQbc4I965c3RfIpIZDEdwbBqvZgeh282/GDzWnC574rhNN1srcYfoRgV1dpeLKoYHrWLi0SzYVsnrUoqrG+RU6mkSSg04Go88UoNAEmaM0zNIX4oAnjbPerCMB3qijYqynagRPKqvGQRkEciuWvYUinMcYxjmuqUfLg1i6xABtnAwQcGgcNGSabHiLHem3EQNxmn2bjylYd6nnXoaAe4qQ+ZHioXsZt/7sDHfNXLXrV48HigVzEjtbtGbpj3pWs552zKAAOgFbVJ+FOwcxgNpdwT1yO2KamjTlvM80qx7Yrol47UuaLBzGGbC6AID+YP9oVGdCkmXdLKQ/YKK6HPHSkosHMc/wD8I5J1+1OPakk0JpE2eawHc45rotxpO9IXMzmpPDbkLsuX4HOVBqW20Oe2Ixcbk7qUroO1FOwczMGfQmueXdo8H5dv9ahTwuFfc9w7HHRRgV0tJRYOZmEfDcDptMkgGc461E3hWEqcSybv4a6KlzRYOZmHD4cto1UEMzDliT1qSTQYJG+ZAV9OlbFGaLBzMxv7At9u0JtHoCTUJ8MWJGGtywPPLVv0ZoDmZhjw1aBQEiRF9B1p0fh62j3gRKVbrkVtUZouLmZiv4bs3ff5YDdiOKki0OBIvKMUbxjOM8H8a1s0Dr+FA7sf/hSUvX8qSmSI3SoxT2+7TcmkMKKBxS0AJTx0plSDpQA1l3KRXkXxC04xa412gby2jUNk9Gr1+uV8ZaSmo6NcIBtb74Y9sVUHaVxxZ4yhzUlQrkcCpFOa6maCkZpEX96v1FLnFM3ESD60Aes6N/x7xgcAL0rUJwcVk6E6/wBnxMSMkCtXq3WuJ7iY8U4daYKcKBEgoFJS0ALmiiigBaSiigBRSE0Uh9qAEJqNjzTiaiJoARj+tRM+DTmNV5GwetAwd6rs3NJI+ec1GDuPBzQUTAZp3QUi9KdgUCAGqs0ALZqzVaecKcZoGVJIQBWVcMFJFXrm6+Q4NY08vmNVxGI07YwenaqksnNK0nzYzVWZxtPNaJASCUqwOe/rWra3Yxya54TYp0c7K3ymqcLiOsW6UVet7tAOua5D7eyqAeTTTqcgbgnFZumx3R2bXQOaqTXmDtzWFbakxHJzRc3QLbh1Pel7NgaUt0Bnmse7vGJIB4qvLdH1qk8hYk1pGmBY+0Fjzk0ruCtVFJzyakLcVdhD1k5pwk5xUAPelB5zRYC/DyKmedVXGeaqJKduBUEpbOSam1wLZmBPBpfNNVI2z05qbOBmnYCXceuageU5OTS+YMc1E+G5zTsBG8hJ4pmaQg7unFFOwh2aeX+XFQ807rxQAF2UZU8jpXW6FfiWBVZsSdOtcefepLac286MC2AecUpwugPWLa4IAB5rRifcOlczpV4s0K4PXvXQQn5RXK1YGWs84paauMg0+kSJmoWbnFStxVN5CG60AThjuFXo2yOayo2LNWjHwBzQDLi/WoNQh861cAZJHSpEYipT8y0yVuYliuweWeqjFaLDfF9KqmMJMW6E1ajOeCaRT1GwbvMUdOa1D96qMafvRiruaaJYtFFGKBBS03vS5oAWkNFFABRRRQAtFHeigQdqKO1FABRRRQAdqKWjFACYNLt5p1FADcUlPpMUANpR1/CjFKBz+FADu34UlL2/CkpgNfO2mZqRulRYpDHdqWkooAKkHSo6kHSgQVBdIJIWQ4KuMEGp6ZKu6MgdRyKAW54DrdmdP1m6tWUja+V47VQTgGu28fafONdju1VTHNEFPHIYZ5NchPGYiA4xmuqLvE2RGRURPPvUhNMx82atAd14UumMUfmsSDwRXZkg8iuH8NsqwDI75rs43DRrXHP4gZMMU8VEDUozmpJHg0U3mjNAD80gNJmkFAEmaTNNBozQAuaTNNJozQAjGoHbmpGNQOaBoQtVKdxyc4qSWT3rLvbkINo5oGibzA3FORsGqEUwK5NSiUZHNFirF8S4707zapbzjNQPeBc4PSgVi3d3QRcZ57VjSXu4nJwaqajfO5BHODWa10dpya0jC4y3d3h6A1T+08Hmqk05PvUHmmtYwFcstN82c1FJJmod9HXmrSFcOc09cjmmUu4Y60wHl6ZuzTCQelKvNFgLMDlTU7klSarRCrB+5UsZSdiWpM8VY8oMeBT/ALIx/hNO4FQdKXmrRtSvUU1owo54ouKxCgJ4xUmwkgVPFGMdKd5fOQKVxgsW3mkkQN1q7FCWXlTQ9rkZHapuFjKA2MaljwaeYvmIIp0UG3J5p3AjaPjpUew7cYq+I9woW359KVwMxl9qi6GtOaEA1Ukj284qkwIDSU40zvVCGnOaSnkZ4pCMCmB0Og3rBvLJ4rvLGXcBzxXlmnzmK6Qjua9I0qXdHXNUjZ3Gb6YPen9qrocAVNuzWRAkv3c1mO+WIrSl+7WNcPsloGi3AfnzWgDlMA1mQOCvFXIXJagGX4T+7AJyRVhTxiqsRqwKCSC5UAg449aQNgcVYnQFeaq47UAi7AobBq1juKq2nYE1dxTQmMopSKTFBImKMUtBoGJS0lAoAKKWigBKXtR3ooAKKKKBBRRRQAU+mUtADqKTNGaAFopKWmAUo6/hSUo6/hQAf4UlL3/CkoAa1MI96kao6QwAwKWiigAHWpB0qMdRUlAgNGOKKKYHJ+N7BZtFmlEixtEN24g547fjXkNxO1xKHYYOOa+gr2BLi3kikClZF28jNeC6zY/2XrF1Zby4iPU1rSNIvQpClAqPcTTxkCtijotEvFjkVGrvrRw9upWvJo5TFhl+8DXoHhm/+12ytJIFbpiuepG2ozolqYdKjJ56U8GsiB7dKbQTmjHtQAZozSZpuaBkmaaTTN1BPFAh2aaWpm6msxzQMV2qs7HNKznNUbm6CBsmgZDdzbQRmucvb5lmxx1pupaiWchGxWNLcFx8x5FawgUa/wBuIXk0q6iB71hGclcZpgnYVfsxXOifWlVcHis5r933HdkHpWc0u8c1Hux0pqCC5de7J96rPIWNR7s0Zq0rCELGm7vanHmk28UxCCnCmiloYC5pO+KUdalijLHPagZGq/N0q3FbBx0pyWxyMCtazs2IGRUSlYZSh09m+6KkawlUd66CG1CdqseSCMbQaxdQZz9tpvdxk1omxQ9BWiIeeFqTysCpcmwMG4sfkOBzWZLZu4xg8V1sqKVxiqTQKP4apTAw/s+1QKsxWvQ1ee0DkEDpU8cOAARQ5hYgWDaoxikaEEdMVfEYxTTEOtTcDBmtf3+V6VZisgeTWl5S+gqQKFHanzhYz1sQOarzW+OlazNhc8cVQkkVjwRRzAZsseOvSqcgzkCtSas+T5Ce9aRYFMxH6ioCpBPHSr27gnpVWZgTWiYiGnMPlpKCciqEJExSUEcYNei6FMJIEbPUV5wcV2vheYeUq9Qvas6yugR2iHiplNVU9R0q3HXMJiy/cP0rlruYi4IY9+K6mX/Vn6Vw2oXCi+ZMHrwaBxNW3ucHGa1beXPeuagm2ck8Vr2EgLE5zmgp7G9E5GMmrKycisxJu1WUkz3oMy/K25RzUIHNND7h1p4FAiaBvLcZ5zWhxWYAdy4PetFTkA00JjqTFLSUyRDSUtJSAKSlooAKKKKACiiigAooooGFFFGKAAUtGKKBBS0lO7UAFFFFMApR/SkpR1/CkAf4UlKf6UlMBrd6YOlPam0hhRRQaAAfeqTtUY5IqXtQISiiimA1l3V5p8RNFjR01O3T95ISs3uMda9NrA8U6XNqmjT21qQJvvIW9R1H404uzuVHc8MXrUgHrUr2k0ErxyoVZDyO1KsbN2rpuaDcVuaBcGKQqT7jFUUtG8rIHNRZmtmwMowqJO6sM9SsJxNEpJ5NXsYrl9C1JJYY1cjPtXTBwRXNYljqCeKTNNJoACabmlJppzQAd6QmjdTTQAh5pjHjrSk1GxxQBHI2BXPapc7Eeti5l2gljwK4zWL0MXUfrVQV2UjKluN7tmoGfJ61EzZOabmutR0ESE0c03vTqYgoop2OKQDRS96XbmgJzQMKKmSMscYqdbI8Eg0uYLFLFCxljWp9hJHApUsZFbJAxS50FitBAOMir8VoD83T2qRIwBjHNXYI+BxWcpjIY7f5hha2LaPAHSmJEBU6fLWUpXGWVUZp4GO1Row9akzUgLx6UnFHamEnPFAhkinNRbMk1aHPWmdzgUDI0i9elBjAqwgzxUqW7O2COtAFAio9wzjNbX2IAcrVWfT1aXcgxQgM89elMaTGd1bUem5UGszVNOaJiwOFpoDIubobSAcViC8Imbmr91AVGecetYk+Vc4raCQGiLsHqarTTBjwapBmxTdzE1fKK5O0hwcVAxLU8ZI5ppHeqSENFHaj8KQketMQDBNdLoPmCZdmdveuaXjmuj0O7ZCsROVPQYqKmw0d5aOWiy1XomOaybZsKPStKGQYxXKDLMnzRMPauD1RVF2G9Tziuzmlwjc9q4PV5ZPPKqO9VHccR7zbAAoFaekzO6n2rl5ZW4BzW9pzfuFZTj1qpR0Hc6BX+bjPvV2F8Lyayo2J5JqwkjCsxGmspLhasPIEYEnisuCY5yeopzztJMF9aCbG/EA6BgKvKMKBWdaOdqxnoK0l+6M9aaIYUUtHFMkSkp3FGKQDKKfikIoAbRS4pKAFpKWigBKKWg9KBhRRRQIKBS0tABRRRmgAooopgFKOv4UlKP6UAHb8KSj/AAooAa1N4pzU2kMKKKKABfvCpBTF60+mIU0lKaSkAVHKuU461JSHOOKYHl/irTFj1i5ld87wCEA7VzKRAEMBjmvSPFNmjSCf+Nl28VxTRqsgULxVRkbrVGtY2UbQjABzWP4j09oglwoyvQ8V1WnhBGMDtTdTtBd2jxAc9qlSs7gcj4fu9kuwH867+1kMkat7V5lbwS2epBHO3a2M16NpL7rQE89qqa1BmgCMU0mg0lZkh+NMP1oY0zdQCFzSZppNJmgAzUMzYXNS1XuXwtA0ZOpXGy3JJ4FcPfT+bK2DxXRa9MRAwB61yJJya6KUdLjYlIOtLRW5ItPFR0oPNICUYFG7tSHpT0iYikUKozU0ac8irFtaFl5NXIrE+Zg1DkAyCIZBxV9bfcOKasGztVmNSO1YtjJUhXaBgUrIuMYHFOB4xSYJNTdgReSrdqmiTy+1TxQ5xxUslo2AQDSbAj3DHpT15qu8bhsc1p6XaGTJbmgCttkzhVNWVjfbnBzit6OyTZwOfpTzZLjmkTc5lWd5CgU5FaVrZeYORz3q15Cwu3y9au2qLsyB1oFcqxaWqvu65qw+noyEkDIHargXFO4FAuYwPswQk471btUUHkdelTXEQJI7VJbJt20BckMI2k47VmlAJdh6k8VtvgxsMYzVBoB5wf0piTJIIVCgYrJ1mIFWG0kH0rbXgVVulLnoCPekNPU4S9tJFgYlCF965W6j2yc+tel6wgaML14/KuA1mEK+Qa1pPUvcy2AxxTAOaXjFTRRhjW4iPFJjmrBhJOBTTEVOCKBkDdKhIqeQAVEelNCEFa+kZ+0oQehrJArd0cqky4XNRU2BHYQyYUc84q/BKccVipKM8Vct7lVcZ6VyjaL1zcLHCxccYrz++vGknYggDNdvdvHNCy5ABWvOJ8CeUZ6NitaSAsKfNfJP41v6cQI8Vztqw3DPSuhslyAR0p1Bm0pIUVOhyKrocqAauW6ARksetYiY+I847U9WxMAvNMX73FTxAeaMDvQI17d9pAxya10+4M1kQ5J4wK1k+4M9aaM5Du9FFFMkKKKSgBaSko5pAKelJRmigAoopaAEopaKAEoFOxRQAlFLRQAlKBRRTAKKKWkAlKP6UUo/pQA3sPpRQOg+lFMBrU2lb71J3pDCiikFADl60+mL1qSgQlFFFMAooooAydatmms/3Y+ZTnmuLuLba33cfhXpEi+YpUnqMVyOo2v2SV43yUkOVYikaQZQsOABnpV9h3qrAm08AVe2/LSLZxPiC3KSiZR0PJFdDoNwJLVfcAU7VrRJLV8jqKo6KrQw4Y/dNVe8QOlJpKgSTI5p2+pJsPaoCTmlaWoi3PWgZJk4oFNU08YoARqp3TBUOauNVW5QGM0DOJ1+YN8orncg1ta+pS5571iCuymvdExaKKKsQtKo5zSjFLikBIoDHFXIlIGKq265PStSNVUDNZyZRLbcYq6rAHI4PfNZr3IjPy8VGLsyE81DjcZtK69CRmrMKbvpWRGd4GM/Wt3T4g4UE96zasBL9iGzIBojtHA3Y/CugtbddmMVI8CgfdFQTcz7C2A5kFXnt1IIAxmnRRgN0qyUytAmzCeECUqRWpp8SxqSetJNAucgc1PBhU+lAXLidKcSajjfIpSaCStcjJ6VJb8DFEuDSxYxxQMsBuKXdkVHmhW5xQIJAGoQbaU+tR7wDyR+dAFknK1C33sU7zht4bFUpdRt1l2tIC3saAsXARionpvnIMFiD9KZJMjEBSaAKGqBfL3D72K831yT96R7813Or3iIWjzlgK861KTz7gkHPNa0ty0UkJZsDmtrTLNpWAwfrVnRdELkSSj5euK6aGwWLBVf0qp1OiGjN/sdIfnkGc9qz7+zBw0YAA6110luzJyD7ViahAI4ySKzjJjOOni2tzVdhV+8IGe1Z+Sa6Islj0FbemOI1JI5rDQ81oWshDgDvSnsCOiiuEI+Xk1KJSTxVa2QbMgVLkDrwK52iiZ5GdCC2OK4+9A+0uAcHNdc3EDN2xXIXaMbhm9TWlLcJbDoPlwOtdLZTYjUbfxrm7YjOO9dLYDZGCRRMSNLecelSJMw6HiqxcEcU9DxWIzShkDjjirsHMmB1SseF+cA4rX0oyTXH7zBC9x3oJZu2kRfDH8q0eAOKZGuxAAKfTRkwooooEFFLijFADe9LS8UUAJigClozxQAYoxRmjNABRSUUAL3opKWmAUUUUAFFFFIApaKKAClH9KSlH9KAGj+lFA6D6UUwGN1pO9K1JSGFFFFACr96n01adQIXtSUppKACiijvQAVQ1S0+12pQY39iR0q/R19BQNOxxjQtBjcenBqxGdyA1o6naFEeRUBVvvD+tZ0QCjb7ZpGl7kV1GHgYGsWLbDKyD8q2rxiI+K5hiReFiSaCkbazZxzSmT3qlE4NOaT0oCxYM2D1pQ2ao+YD3qxCc9aAsW1JqUGoAV2+9ODUATGopkytPBpsj4GKAOM8S2g4cZyOprlSOTXea7GWtJHGOBXCY5JNdNJ6AxtFBpK2JHLUq81EtTKOKTGXbeLA+lOkk2j6UW78EeoqK5zk1nuxkEszMcU62zv/HmodpzU0LBDVWsBu2uxSAe9dJYQNgMq8etcrYo00isDwCK7ixB8leMDGK5pjNS3xsGetTOARVWLOat7h5fNQZsiThqnPQYqhLdLD1OATR/aMMcZZpBj60DsWZT19qZEwJxnn0rC1DxHFCyqg35681Lp2qwXAMo+6eMehoswsdAvtUmeKoJdpwcgD1Jps2pRRDJkU+mD1oCxebB4NRxTKrFMiufvtfZEOwYGOprDtvFMvnv8obHrTUWx2O/edFOC4HrWbc67bQEjdnFcff67cTLkDb9O9ZSXMlwxL/rVKA+U9Dl8QQBBsZWLDgA1zl9rU/2ksjYx2zVFYJvK3RbQMVV8mff+8XPPWhJD5TUPiS5wUMjYIwRWJeancCTdG2zJz05q/wDZAqfKOTWffWMvVQW9hVx5bisR/wDCTaskYVbjp6rSHxRqZHzznPsMVDDpN3PIFWHr6iug03wfg77pg3fAqnKCEZC3d9qgKc5PVu5rV0bwyRL5t0dwByorprXSbe2G2NAB61fSIL+FZufYZDFaRRqoRcYqwIlFPHSisxXIpfuda5vWztgY/wAXaulkGRWBq0JlQjHanHcEcDdOzNyKr5GKt3y+XJtx3qpxiuuOwMUdatW74kB96qipYvvD602gOttHVoGJ6Cl4biqtif3O0mrqYHauV7lIG/1ZQnAxXNX2A5C8jNbt85WA7eprnZW3cn1rSmJiWo/efU10MD7AAawbcfMCB3rbWNnUN0omCNO3/egn061ORgYFULaVoTjsetW/M3DNYsY5Cd1dF4dBe5mHoBiuaLhTnOB3rqfDilZpGUAKR1pCnsdOMAcUvFM5NKM0zAdRSc0ZoAXNJmiigAzRSUtABRRRQAUUUUAFFFLQAUUUUwCiiigBTSUUUgFooooAKUf0pKB/SgBB/SikH9KWgBjdaSnEc02gYUUdqKAHLTqatPFAhKKKKYBRRRSAKKKKAGyoJEwccjBFc/fWptycHgnGfSuiqte2y3NvsyQeoI9aCos5mQExHPpXJX0pguyB9yu1ulYpIoADIOa4bWGMU25xx60R3NUWre6BHPFTySgLkVkQSiSPAHSrhxtAJptDFe4w1WredWHBrMkwTxTrSVd2AwzTsBtefjvRHdruwTVGZwkfJ61mG5PmgqfunvU2uFjqhIaR3ycnmqtpKJIgxPUVKzDrmkKxR1LDW7qx4PauDuI2SZh2zXb35LxtXLX0GwFiOTW1J2BmV2pDTj1pO1dKJFXrVhKrA4qVCeMUmMup8opTzwetSWyg4zzVmS3DlSo6daybGUGhIGcVHsxz6VtNakw/L6VmGPaWDA0KQHUeHLWBoFdl+ZvWuoQBVwBxXHeH7vaVgc8A8Zrq1mBORWMviAsq+01Ksyld3c9RWfPOEj37hWNqHiD7HDlVBkPAFSlcVi7rl0qWzAMAw5rkrvUZpYwmen61nXmp3GoSkyMeTwBV6xtfOCg5z3rVR5VdjQRIZwGJq1BP9mYgBhntWxZ6cgwMVpLo8Ug5GD9KhyWwznYr+SVtuT+daCRzSAbIAT2ZjWimhxRzbht/CteK3CDCgcCk2ugro4fUrK6Rcsm5j0xVG30e6HzgYJ9q9Emtw38Ip9vEka7Qo98ijnaC5ztp4a3Qo8pzkZNTpoMMUvCjB65roiQBgY5qNkBOaV2K5nJpkWNp4HoKJNLhB+RSa0gtTqgwOKBXZif2eo6AU77EgGNgOfatpogRxTTEBSDmM2G3WNcbRVgKAMAcVYMIJpCgAoC5BgUoU4zUm0UbaAG9qYTg098AVAz+tAA7cVianOI0JPStctWPqqA27E9hQtxo4vUcOd4rLJwat3cuZCvpVQ12Q2Bi5qSLIkXFQ1Ytxls03sB0Fsw2DNXPMAHFUbZPlzUsjqBjpXO9WUR3l1uh21jkZqW8ly5A6Cqyv61pFWEyxAMMK3IblTGFOBisBH96sRyndjNKSuBrNMA3Bpy3O3qcisxnNG87Dg81HKO5sybrq2Hl9a7rwypOnqW4JPNcFpE8XypuI3GvSNGi8qzjUduah9iZ7GrjFLRSUjEWkpaKBh2ooooEFFFFABRRRQAUUtFABRRRTAKKKKAClNJRQAfSiiikAUUUUAFKOv4UlKOv4UwGjp+FLSDoPpSmkBGxooamg+tAx3akp3akoAetLSLS0CCiiimAUUUUgCiiimAUdaKKAMTV7Vo5BdRZ7B1HeuG8WRE2wkQDb3NenXSeZbumQMjnNcDrFurwzQOfkHFJaM1gzldL3MpPBwPWrc0hA64rAh3QTsqOQVbA57VoSzloxu61s46lizXhGVBx9KqQ3BWfPSoZmPJFVt5zmrURG7Jcuy8npVeKXdIR61U+05j206CUecDnFTy2C51dm5ECr6VZ3571jQ3gGBmryybhnoaxaGNmbBPesrU4AYd4HOKvzSZ4zUEw8xMMOKqOgM5JxhqZWjfwhHLIvFUSM9q6k7kje1KpIIpKO9MRpWsnI5rZgG7HvXP2py2K6XTQGAGRWE9CkXo4AQOBiqt7p5dS8Y5HatWNBgDNSFMdKx5rDOMgMkNzk5Ug10dpqrbArjcB0Ip02mRyOXC4bvVVbCSEsU/KqclICfUtSVLYszAMRwPSuNuLqS4cl278V0F3otzeEEnb9aojw5OpIbt0xWkOWO4ihp9v590qZ5rtdPsBFg9TisbSdFkhu97E12NnHhMMORUVJX2BEltEFrSUgDp2qkAQ/HSrSHNZCY1ly2alTpTggNO2AdBQK41hUIB31OQabt5zQCAITTxH0zSqKfmgQ3ZUirgUlOB4oAXFJjigmkzQAhFMepT0qGQ0AMPWmscUhYUx5AenWgY2RuM1XYmiV/lwagViT1oKJ1GTWXq0iwRMWIwfWteLGcmuU8XXKLEFGdxanDcDjrx1a5YrUGaG5OaO2K7UrIQVatSARzVUU5HKmkwOi89Y1GD2qvJOGU5NUBcEr9KiaYnis1HUdwlYlzzxUefekbmkHWrSETxnnrV2JSWzWenBq6j/AC8Gkxk8jdKWKPzARnBqrJLtHvViwmDSAHuahrQDY0GBZtWSGTAjIIDe+K9T0+2MFuqltxAwTXG6JYxPewuB9zkjFd8v3emPTFYt3ImLRRRSMwooooAKKKKACilooAKKKKACiiigAooopgFFFFABRRRQAUUtFACUUUUAFKOv4UlKOv4UANHT8KDQOn4UGkBE2c0DrStxTehoGPFFN5pw6UAPXpS0i9KWgQUUd8UZHr0pgFFFFABRRRQAUUUUAMl/1bfSuV1GGKeCQtH1PWuqk/1bencVzlyCzuD91RwKTLgeWaxEsF2zxqFU8YqGDMseTmtTxDbfvXkwwGeKo2JCphhmt0/duadSJ0+Qg1Qddp5rYuQoGRWZce1VFgQhqejYNR0ufSrEaMU5HetCG8JQL0xWArsO9WoZucE1EojNcy7j1p+SV5qCIrgZNTtIAtZDM++UFeM1jvwa2Jm3kjpVAwbmxjqa1iJlM0lTzwmM4xUIBzWiJLFsQp5rdsp9pUDGa55Wwa07Lc8gI6Cs5opHXW0m8DPJq32rLsnwADWknOOa5mMcvXpUghU8kU0DFSqaQCqtKIlPYGnDFPUUCES3QNkcVYRNtNQVMooEKqCrCRgCohUysMUCH4xRSZozQID1ppxnigkUgoAcKXIptIxxQA/cPWm7+eDVZ5MHrTUly2O9AF/OcUEgDOaqTXIjUc1A1z8mc0AXXmCgnNUJLpkPzHINVJ7vcuAaqNLnv060FpGl9p3Dio2nx3qksoBGWqKaf5vlNAWLck+e9JE2WqkshNPWXa3WgZqTP5UYauF8SXnnXJix05rprm7LRYLdK4rVSXui/XNaUlrcRnYpvepKYa6hCUUUdqBDweKWmIcdaUn0oGOOKTGRxTc0oJpWAcODVqNDtyarr1BIq4ZPkwKTBDZMUWMLteRuM7Q4BPYVC0h75/Cui8O2VxNBKi8tJ91cVM9IjPRtFsVhHmA5LqCT2Nb4AxxVPTbYQWUSYOVULzV2uYyk9RBS0UUyQ7UUUUAFFFFABRRRQAUtJRQAUtFFACUUUUAFFHFFABRRRQAUUUUAFFFFABSjr+FJSjr+FADR/Sg0g/pS0gI2pmakbjtUZBzmgY7IpRmmDmnjpQA4khCe/asHUNXuIWIgUbl4yy5Ga6DAIxVea0hdDlcd8igE0tzzybxhrEFyf3iSqTgRLHiuu8M6lqGp2Rmv4BC5bgAcFaIdFthdmYRhWPJ7g/4VtxoEQIOgFO6Kk09h9FFFBAUUU1nCDJOBQA6ioILuK4Z1RgzKeQO1T0AIwypFc7cIY7p4wOD82a6OsvU7dyPOjXcw4K+tJlRZyOr28ctrIJFHHSuHDeXM6Lk49a77UleeOSJFzIBx3xXDahbPBK3/AD0X7+O1XTfQ1RDKxZOfSqJU4Oamjm3/AEpzLz0rbYCkRg0lW3i4quyEdqtMQzmlVypBowabRYDWgnUqOeaneRWXrWKrlelWEnJHJqHEZOzYfrS4LNUHJOetWEPQ0gI7gLs56is4nkitC5yRWey4OauImJkVr6ZMiht3foaxu9TRSFO9OSugOutX3SjB4rWibBFczpjsxDZG0da21nx0NcslYo1QQRT1qhFKWPNXEbjJqBFhacDUKt708MPWgCwhqVWqqrVJux1oAtCng4FVfNXb1prXa4xmgkulvem+YKpfbF29eahe9GcUDsae+mlwW3elZ0d3kkGlkuPegLGgZ1Heq81yOu6st7r5jg1XluN3egdi7JdbmxmmG52AEHms0zjNRvPnAFOzHoXri5Zjncc0w3b7dpqoX4BpvmHNOwaFhpWPfmmGYng0zccU09aQD/NJ7UBhnmoicmmlmDAUwLIY4pjuRzmljOVHNVL6Rk4BosAye4681h3p5zT5J3DnJ4qlNKXNbwjYRExppPFFB6VqSNzThTcGnCmAUU4DNNI5pAFOwcUAc07tQA+Jcmp+gqsrFaeXOOallEkQDSjNdx4ZDCeI89e3YVwQPGQetel+DrCXyN0qlcKCM981nU2E9jvIeUyfwqSo41Coo9O9PrAyYUUUUxC0UlLSAKKKKACiiimAUtJS0AJ3ooooAKKKKACiiigAopRSUAFAopaAA0lKaSgApR1/CkpR1/CgBi9PwpTSL0/ClJ4pAMbrTD0pWzmkzxQMjLhepx9aRZ13bcgmorlVYgZp0Nou30oGW0fcM9qc/KkAUKqqMAYp3FMkgUMW9qdK5VcipMAVFcn5M0hjRMO/6VIrqaphhTgT6/lQFi7UNyoeMrjPHSoN8nTdx6VNEzOy7jk0AV9LsGs433ODufcBjoPetCl780lAN3CkIB69u1LRTEUH0mFpFcIqMrFvlPU+9YOteFY5YZZoIg8xBJQHG81134UjLuXHektBps+eSDbuyupRlcgxnqpqdZA4JrsfiRoiokGpW1t+8Zys7IOCOxNcJBNsT5sHPSumPvI1TLZGRUbR5FLHJuHFP7daBlNlx1qI9asS47VXJqkIKXdTaTNMCdZSOKlWbtVUdKA1KwXLrTKVxVKQ80bvemNzTSAbSg0lFUI0bK6ZGCituOfaoyevWuetsBsk1oxyF2C5yDwaxnEpHRwSDAIq4sh21hwSmNNvp2q/HKWxzWDQzREgxT1kGOtVFfNKZNvU1IF4TbTTJbpQDg1k3F95Y461nC9fDZbJPNVygbbXrdA1RG6Pdqx/tZzksfypDc56GnyhobIu89+KY9ySRtYVlC5A6mj7QwXg0coGoJnB5PNS+Y7rwazIpmY81P5+xTk0WASS5dXxVd5yCTmo5Z85NZ09yQSBVKIFuW6ctwaesjEDJrKjnLNg96upJ90VTjYC6JGzyasRtk/Wq0anqRV6BM9qzYEoX5aGQnpUyqfSpAoPapAqeVQ0R6gVd2DFIU4ouBSbKLnism5k3Fue9al2+E21izjnirjqBQn6GqTVbnJqo2c10RJY2iiiqEFFFFAD16UtNX0p5wKTGN5paM5FKooAO4q0kAdcVGqY61oWsO8D/Gpkxj7bRmuEyrhSD3FeqaA2ba3TO4om0tjrXEacfKdDjK9x616Ho6ItspRdqNyoPUHvXNKTbJlsalJRRQZBS0UUgCiiigAooopgFFFFABRRRQAUUUUAFFApaAEopc0lABRS8UcUAJS0lFABRRRQAUo6/hSUo6/hQAxen4UHpQnT8KU0gK07bVzVdbjnBFWLkVm85560FItAhm+Y/LU6TAVnB+9TwhiMmi4WNESAqPWpKqwIRIc8+lWqBBUF1/qjU9QXQLIR6CgEUlbinbqbjikwT0oKsP31LAd8q84xVNmwDUEN3iYLJx6YpBY6Giq0F7BcKWRsc4ORirGQRkHNMmwU122LnmnGo5yPLpiGrcIeGBFPWRGOAazyTk0seQc5pDsTalZRX1pJBNEHjkTDA+vavCNW06fSryWCVCqqx2nsRnpX0BGMoMk1geJPC9trljJE3yS5ykn901pCVmVF9DxWCQjpxVkSZ4zT9c0240O/NlMMsMFZMYD/AEqjExLdelb76lk8lQkDNSM3FRMaEA1sZptB60dqpCEzS7qbSgiiwC00mndqbTAKKKSgCVJAKsQ3Gxs1SpQcUmrjOjt5kdM7+avwTAsBniuVimKDrWjZ3TEnntWMoDOl8wAdarzTHBIaqXms6celMaU7cE1nyjGyXAOQevrUG7JNJt3se1PRNvXn3q0rAQu5zxSbyBmlOC5FDR4XNOwhnm5ziplclcVAqnNWApC5NOwE6ymNAe9NluiV61VaTg+1RF8nrS5Rj2uCoPNU3kLt9akk56Cotp9KtCBW2mtO0w+M1nLEx7VoWsZUg0pAam0qB2BFWrVqrA7gAaswKQRWDGaCDIpwFMQ8+1WABt4qAGYwailfAp5bmq1y+F5NAGfeudxFZUsnUVbunMh4ODWewboea2ggZSlYlsVC3SppgQ2ahODWyJYyilI4pKoQUU4AUoAouAgBBFObpS4prdKQwA46U9eoqLOODUo7UATbuKu2jlUxgnNZqgswArodNs1MYY8n09azmM3fCcLahPKsuAsRBX1zmvSI0wAcAdulcj4Zsfsu/IAkcbvoPSuwXO0A9cVzvcibHUUUUzMWiiikAUUUUwCiiigAooooAKKKKACiiigApeKSigBeKSiigAooxRSAKKWigBKWiigApR/SkoB/lQBGn9KcelIv9KU0AQyYK4NVjb8e9W25OMUmKBlL7JtA24qVI24BFWMU4daLDuORQowM06gUUEhUNwTsIA5qaobjiMkHFAFXHajFL3ooKKdwGD9MisUpL9rJDcE5+lb06msrH+kNSZaLEZkx97g9atR+Yi4SRl+hqGPHSrSjjigTHJdXCY+bf/vUskrzAbjxnoKbinhaZNgHvSn2pRSEZoGXYM+VzUhGcVHD/qhUlMg53xJ4dstXsXWeJpGTLREH5lPsa8SZGimeJoyhRiNp6ge9fRrqHUgjrXmPjHw1cPfrJaxoIXQ/Pjo3XFXTnbRmkWcFu4pM03DpK6MclTgn3pxHFdBQxutMJp5602mhCUuR6UE0lMA5pe1JS4oASiiigBKWinYoAKnhcoc5qCl3EUmhmpBckDGetTF9zCsuF8EZq4sqlhWbjYZaAPapY1LdaSMAgVZSPb1rNjKfkHzs+tEi8YNWpGC9OtV2Oepp3AhCgGmu5PANSnA7VHtyaaYiAjPHrQIgOasKgPNWIrVnOMYz3o5gM/aM1MtqXxgcVswaWmcsuTU88CxphFAwO1S5hYwvIKHGKnjWpn5bFOWM9PWi4wi3GQDHFakaYAzUdvCNvvVo/Ss2wFWrAPy1WBxTjOBxUgMuG2KTWJNdszsCeKu6hc/wk9aykiaZ8jsa0igHcsvPFVbhvLzitKSERxZJFZVydx5rRAU5ZN5qHFPfG6m1oiRp6U3vTyMim4IqgH9qOM0gIp+KQCZoIzTttGKQEW3mpkXimhc81L91OadwJ7aIMwrqNFhZ5lUDgGuaszhgcZ5ru9CtlTD5+9WFRj6HQ2MZW4z+Fb6fdrDtf+PnFbg+7WJlJi0UUVRItFFFIAooooAKKKKYBRRRQAUUUUAFFFFAAKXiiikAUUUUAFFFFABRSUUAFFFFABSjr+FJSjr+FMCNOn4U40yPp+FPPSkHUjPWkpTQOlAxMGnDrRQOtAEg6UUUUxBUUwyp+lS1HKMpjmkBVxQRTgKDQUV5fu1lhD9rO4fL61ryLxWY06+cUAO4flSKROqgHoKsJ0qtFy3Iq4fagQg604UgFOANMQvFI2ccUooNAFyH/VL9KfTY/uCnUEhVa5i81Qu1SA2cEcVapOPSgaZ4z400ZdL1DMUISCRsoQOd3fNcsTkYr27xZpA1XR5YdoLqN6nvkdq8Wu4Tb3LRcgj7wPY10U5X0NE7kOKNvFAbPFBNagMNJSmkpgLS0gpc0gG0UufekpgFLmkooAdTaOaKAHgmpEf5xzUVPiGWqWB0Vqm6NTnHFPuZfKOMg4FVLa42gc4wKhnl8+XcD3rG12WTm4DcnimmQdarsQB1qN5OODVWAsNISaQN2qskmWqZV5zRYRbjUk+gratIwFzWNbHLYNbET7V4NZTGi8GA7iq07AmonuCHC55NNkbI6VAFWSItJuBp8YO7kU8e/Ap25OoJ4q7gXYcDrTpMB/lOc1RacKvWiO8jBOTnPvU8oFieTYm6su5u3XkHAqa7u08vHHtWHcyk5+bNXGFwJZLoytyener1pPsX1rETluBVyOTYME1coiL93JlayZH3NU0txu4Bqox704oCNuaZinFuab3q0IQ8CmbuKkIzTCB0pgIOtTA1Go5p4HNMCTmjGaMipo0zzUAMWPAz2ocDFSz4QKBUSAyEgUAaGlKHUgjOK7XSt6xha5DRo2VmPvXZWAJx61zzeozorIbWXIznvW0OgrKsV2he5rWqUZSCgUUvamSFFFFIAooopgFFFFABRRiigBTSUUUAFFFFABRRRQAUtJRSAKKKKACiiimAUUtHFIBKUf0opR/SgCFP6U49KanX8KeaBsjNHalooAKUdaSjvQBJRRRTEFRydKkpknTFICuCDSEcUuOOlFBRDJkAn1rHc4ugMc1ry56VlPGTeBs8UiolyMDGasLz0qug7VOoxQIeOlOpB1pwpiCkIp1LigCzF9wU+mRfc60+gkWkoopgMkTeCPX1ryHxZo32PWGu2GEmPOOlew9qwvEdhFe6VdW+xXdkJTjoacZcruXFnh0m3zGZfu54NMNWb2yksGEbqQcdxVbqK6o6ljTSUrCkqhB3pSKTvTqAG0uKKWgBtLS/jSEUAJRS0tAAKcpxTM0ueKTAm84gcGgS46dahPShfvUWQywHZutISaRTgUEikA+IgNVxX3dKz0PNWYnAqWMvA7CCKsRXYXIzzWe0ny8GolYiTOanlA2ll3kHqatIcpk5rIhk4BJ4qz9pGNu7HpUNDuTzTdh2qnJclTgGmPPhueapXEwY5HWmogWGuS5xmhpCi9aoJJ8+SaklkyPar5RDzM0nU8VA+SaRZSowKC26qSsA5TgdaGl59ajzTWNFhEgkpC1R5oJ4osApxQSOtM3UFuKdgF3UAZpmakjBNMQ4LinbeKTpTs0hh0qRZsVCTRSAk+aVsVoW1uAn161HpqI0h31peWN+FqJSsOxe02IIuMDmun0yH5SSOe1YunwfLyOldHZRny8/pXO3dgzStfvgZPB7VsrnFYlqjLOGZztzwB0NblCMpBRRRTJCiiigAooooAKKKKADNHNFFABRRRQAtJS0lABRRRQAUUUtIBKWiigAooooAKKKKAClH9KSlH9KAIU6n6U40xDz+FPNAxO1FAooASlHWkpR1oAfRRRTEFMk+7T6ZJ92kBB2xRSUUFETDHWsp/nnHsa1pKzGTExPTNIaLEdWhVVOMVaFAMXFLSU6mIKWgdKKALEP3KkpkRyn0p9BIUUUUwCqdxEWYvvII7Y61cprgEYIpDueO+LrKddUug7gxdU4rkVPr2ru/iG0puIZolPkbSjt/tZPFcMoyM100noaiNTMH1p74zTa0EIKXNHakpgLmlptLSADRQKXigA7U3NOpvegApRSUvamAtAxTc0opAPDUtMpc0DHCnq9Q5NKM0mgLG/Ipd31qANg0u896VguX0bMYBoaUDp2qokhA60xnJOaVhk7y5Ymq7Nk80m6jimkK4vTmnFuKYWHSimAtJmlxmkPFABmmk5NGaSgAzQTxTcU6mIbnnpS8+lJ3p2aAEqWM4FR05elDAkJpM80hIxTSfSkMd1pRiotx9aljyW5oAv2fygmti0QvIDjisy2j5A/OumsYcICBxXPMaNSyUInPetq3wFrIg7A9q1oMKvNZCZoQgF0+taorIhY5T61qowI600ZsfRRRQSFFFFMAooooAKKKKACiigUAFKaKKAEooooAKKKKQC0UUUAFFFFABRRRQAUUUUAFKP6UlKP6UAQL97NPNMTr07U80DY0UpoFBoASlXrSUDrQBJRQKKYgpr9KdTJPuHPNAFeloHQ0hPSkMZIODWc3MuD0FaMvQ+9ZrnbNzSKRMOlWl6Cq6jgVZHAoBiiilopiFHSlGO9IKWgCeI/J61JUcJ+QcVJQSFFFFMApkgLLgdc0+jFAHGeN9LjuNEcOwWRW3jHTNeR+WQ+0fpXuviO2a50i6jTbzH1Pb1rx57RImdfvbRw1a05W0NY6oynUr1pvFWJlINVjwa3TGL2ptOptMQUtJRQAopCeacKMUuoCUhoNFMAooooAKKKKAFzRmkooAdTgRTAaWkA8mm55pCaKAHbqTNJRQAZoJ4opDmgBaM0UUALuNBOaSigAooooAKKKbk5oAU4pB1p2KMUwCnj7tMpc8UmAhNFNpe1ACjk1YgBMqr6moVHNTRghgR1pMo6KCBdwVcZ710Fmu0Y7Vzuklnb5+tdRbqBiuWb1GXoo8c1eiXctVovu81ct25qCWXYF2qD6VSvtaGm3UKuqlHcBm/uir8bD8utcb49uDa2tvIigszkHNNK7sQldnoUU8cyBkYMD0PqKkrzHwX4uChNP1CQhy37qXtz/Ca9LjfeO+RVNcu4mrD6KKKRIUUUUAFFFFABQOlFLQAUUUUAJQKKKAA0tJRSAWiiigAooooAKKKKACiiigApR/SkpR/SgCBPX2p5pg+97Yp55FA2J3pKBRQAUo+tJSr1oAf2ooopiCmsMqadSHpSArkHt0oIp3TpRQMikHGePpWVN/rc1rvwprLk5mwefpSKRLHnPNWh0qunUVYHSgGLS0UopiCloFFAE8P3akqOH7lSUEhRRRTAKXtSUYoArXUCywuj8hwVIryabTjDe3EGPlhJRT13c16/LnYcDOBxXnuuWTWWo3J8vZHIdySE/eOORRF2NIHDX8OwkgVltwea3LptzsvUGsmePnj1rpgy2Q0hoORwaTNaEi4NGDS596PxoAbmlpKKAFxSUuaQ0AFFFFABRRRQAUvGKSigAooooAXmlpM0d6QC5ozSUv1oAKQ0tFACc0c0Z96O9MBaKKKQBSHrS009aAFzSY5opQaYC9OtJQTRSAQGjkmigdaYBTuQKTvTgDnpQMcmT2q5BDvIANNt4PMI5rY0+zVZcnnHSspyGXtMtmQlj37VuwH5selVUIQAYqeFsH61zPVjNRTx7Vat/vDmqMRJXmrluMydaRJqRg54/WuK+IcMh0yOUncqyeldtE2Peuc8cqP7CkOR8uDtP1q4bkrc8njlKNz0znjrXqPg7xM1xELO8nCyR4CMf4l9z3NeXAhxmtKxu5LWaO6j+/F/D2I9K2nG6KPfAQRkUtYWg69baxYpPC49GTup/wAK3O1YGTVhaKKKBBRRRQAUtJS0AFJS5pKACiiikAUUUUALRRRQAUUUUAFFFFABRRRQAUo/pSUo/pQBWB5/CpDTON3A7U+gYgoopTQAlKtJSrQA+iiigQUjdKWkPSgCIilI4oNFAyNvunPrWXN8k7le5rWYcGs6f/W8UhoVemasr0qsg7VaXGBQNhSjpRQKYhwo70UUATQ8DHvUlRRd6loJCiiimAUvakpRQAh6VxHjyKV7OKaIgLC/zAnrniu3NZOvaZHqWmy2rKpLjIZuxoKjueOsjfxDkDNZ8vLHHY1rXIlt5/KkjKMRnDDkjpVIRL8xat4s1M+UHGaiq1MvXHSqp4NapiDtRzRRTEFFFFABSZ5paMUAFHeiigBSaSiigAopveloAWiiigAooooAUUtNp1IBDSnpRRQA2gdaKKYDqKb3p1IAptKaSgAooopgFFFFABS4oxRQAtWoYixHpUEalmxWta2x2g9qiTsMltoAMY61swIIxVOCMZq706VzzZRY381YhlXcFPBNUVJJzinmQKw3ce9QB0lqN6YFXYU8s5rL0q4X7jHB7VqEsDkUiWXoSM5ziuX8esTpKqDyxroYmJFc943wdEyVyQetVHclbnlqnBI7Vbhf5eapjHpzVu02ncp444rqexRpaXqU+l3kVxbkq2/58fdYemK9g0vV4L5BtkGSPmBPINeLRBi2AeCMVt2WqXenTI8LAqBhkPcVhNdQauexcUVmaPqUWoWUckfykj5kJyQa06gyegUUUUCFooooASiimvIka7ncKo7k0AOo74rHu/E2mWsoh+0xvKw4RWrJXxzDK7rHbSlxnYG4HFFmPlZ1386BXMWvjS0Z/Lu0aFhyXH3fpXSRTxToJInDKwyCKBtElFH8vWikSFFFFABRRRQAUUUUAFKP6UlKP6UAVx96n9qiX734VLQMKSijvQAUq0lOXpQA6iiimIKQ0tIaQDDSUpooGNbpxWbO22UD1rSb7tZ84Bb5h0oY0CdasL0qvGRnFWF6UgHUopKWmAtFA6UUASw96lqGE81NQJhRRRTEFFFFAAaZMu5cHpin0HBU59KAPI9f0+T+355ChG08HuwP9BWdJZhEz1zXc+Ko1FxAUBMmDz7Vyc5POB0pqXQ3WqMeWzytZlxbmM57V0m0FCetZ91GGQjbWsZhYwqKfIMMRTB0rckKKKO1ABRmm0uKAFopKM0ALRRSUAIRSilpMUALRSUUALRRRQAUopKO9ADqTNL2ptIAoooPSmAUuaSigAooooAKKKKACiinhc8etACAU4KWOBUyQE8Yq9bWeZFGKhyKCysdw3MK1UiEacCp4IgibakwAKwlK4WK3TBq7CoZRmoGAOAKtQJwKhsZOkYxT5bIywnFSRjirkRXABPFSBFYwFECsckd614nyAp5qAIoA2/nViJBnIoJZdiXgVzHjy4EWjlRzuIArq4+AK4T4gXSG3jgBG4vnFVDclHAAginBivSmKMCniuwouW8+OD+FXmuFKjaDnuayB61ZhJyBms5RGdDomuzaJdecUaWCQgSKD8wHqK9Ys76K9iEsTBkYAq2a8VgJRhIOq9KtGeRzkzSpkYOxyM1lKInFM9qorxiz8R3mh6gZ4PMmjcAOkshP5V1tl8R7e7mWNrO4UnuSMVLgyHBndUEhRya5G+8eWtoSnkS+YRlSBlfxrkdc8YX9wqCORkJyV8s4oUWxcjPQtc8TWGiQeZO4Y5wEQgk/hXm+o+LbvVpn86V47InIjXgmuZlaSeZ55WaSVjlmbkmlU5zmtVTsWlYsnyHmLwKUXOdx6mpVebzA/msSKohyp4qzHP3Ixim4lGoLzzI2SToeckd61dJ8RX9lIiwyr5bcEEZ+mK54nzFB6VPCWhKMADg5qGgtc9d0bVo9WtRKFKuOCCK0u9eZ+FdUmt9S8lp8W8jbiuOc+lelqQwDDof0rNoykrDqKKM0iQooooAKKKKAClH9KSlH9KAKq/e/Cpai/i/CpaBsKSlPWkoAKctNpy0AOooopiCkPSlpDQAyilpKQxD1xWXcZ8xh71pk4NZ11xIW9aGNCx1ZUYFV4SMc1OOtIbHUtFApiHUlLRQIli71JUcVSUCCiiimAUUUUAFNYjaee35U6sXxXrKaJostw5yx+VFB70JXBHNatqMd7qchQhxF8gI9axLobFJx161j+HdQLXYSY/fJJ57k1v30ayKSpx6U2uV6m6WhlA4PtSNEsv40jwsvzZOBUsKl6q4zFudPfzGKZI+lZzxspwRiu0MZCEgc4rnryBmZiF5zWkJ33FYxz6UvantC4Y5GKYeBW1yROKWkpaAEpKdSUAFFFLQAnNLRRQAUUUUAFFFFABRRRQAueKTvRRQAUUUUAFFFFABRShSaeEJ7UXAjoHWnspBp0cZY4xSuAbDtzirVrBvIGKvQ2WYVJHWr9nZbDuI4rOUyrEEdpx0xV2C22Nuz9KtCHjNSBMCsHIZEFxTXxipCRnFROMg0rjI8HPH5VdgBUDNQ28WTmr4hYjjtSYiRDxTwWzxTYUYnBq6kQx0pAPhLY5NaMGCRVWOMVegQdaCGWui15L42uBP4gdFORGMda9SvpjBYyyDqFNeIXU7XN1JO5yzk5/OtaK1uJEdOXrTc8UDk10jJh0pwJFRqafkYqRmlC+5BUjt6VnxSFV61OHJHWoaGFwHKfKaprLLHyrkEdKutINlUpT81UgJpb6WSPa7E8c0kb7kVSc49aqn9KBx3p2AuTYjXAIyar7zimEk8mkzTESB+KXPpUQpc0gNCGc7AMZ96spIzCs2KTHBFW4pdvaoaGX4ItzB1l8plOVYdjXeeHvFavD9m1AgTIQvmY+V685DHcCPxFbNq6mLjjHSspIGrnrisrqGU5UjIPrS1wukavPZfNuLwhTlGbv7V1Gl65aarbrJG3lyHOY3OCKgzcbGnRRkUUEBRRRQAUo/pSUZ/lQBW/iqWov4vwqWgbDtSUtJQAU5abT1oAWiiimIKSlpDSAbSd6WkoGNas+65P0rQYms+6IH1oY0EfTkZqyMVXjYYqcDAoQD+1FAo70AOooFFAiSLvUtRQ9DUtAgooopgFFFFABXknxP1QXGpw2KggQqGfnqT0r1mRgkbMxwAMk+leBeKZJJfE19LId298ofRO1aUleRcVqU9Mk8m7jbvkV6NFafaLdW3dRmvMEYq6sOxr1PRH86wRs5yg6VVddTRGfc2O0FR0qqluYz3rfuISc8VRKcYNYXGVTlUrMmAyxx+lbDpxiqU6LtPFOLAwJoC75xVKa229RW5LhBVG5yyFsCtoyFYyNvNG0+lSqvmHirsNuCBkc1pzAZWDSEHFbr2HmJuAHFUJ7Qp+FHOFiiM+lLU4gb0prRsp5qroVmRUlPwSaQg0xCUUUd6ACilxT1jJFA7EdB6VIYzSrET2pXCxEoJ6VJsPpV2C2A6ipjbAg4FS5AZRBz0pdp9K0l06SQ5VeBU66Y+zBUg+tLnQzFK9vWpobSSTkLxXQ2Wg723SdB2q7cWkdugVFAHepdXsFjnjZqir+tBiAUgCtNogzcA/lTrfT5ZmYuMLU84WMhLMyMOOprXi0sInI6itWPT4lRcDBHer8MCn73bpUSqNhYoW1kTCoI6CniIo22tNgI1+Ws6dz5lRdsY7AC84qPqMVGZMjPagS5GKAAoM0ojzTtjHtViBPUUAPtoRkVopEBTIYSBnFWgOKQhnlDPAqwkQxTQCOasovAzQIEjq0i4ApirxUnAHPGKCTD8W3jWmhzFThiMCvIEJI+td1471HzGW1U/LjtXDDGBXTSVojSFpVpKXtWoD+1LTV60+kxioecVOjH1qt0qZTlaTAlYkioXHpUm75cetRtwMUAQknNJ708io6YAaKSimIXPpQKbRQBMp5qyswXHrVEGng1LQzTjuFJANXYrnacDpWGh5FWllx3OKhxGdNBMSM7sCqV3OfM4jwSOCOx9ar20xZQM4zU1yvyZzk/Ws1GzGWbXxRfW5EYvJU2jAA6Gtyx8bXnmKJpFcj+EjrXCup3bveoWmkDZUspHQiq5ExWR6wnj7TlPlzQTpL3AXipJvHNhEuUguJcj+AZryNLybzAWkZjnvW1FPMYshtpPOKlwsLlR36+N45kHlWciHuJOKRvGUqtuFkrIOuH5rzuR7mTIaRh9OKfF5sYG9j045pcocqPZOh/CpqiHUfSpO1QZMU0lLSUAFOFNp4oAWiiigQUGig0wGGkpe9NNIYjVlXpO7pWq33azrnAyT2oY0EP3fwq0O1VoeY8juKsjpSGxadTadTEFLRRQIfD1NTVFCTk1LQDCiiimIKKKUUAZ+sXaWml3Mr4KrGxP5V8+TTPcTvLIxJY/pXq/wAS9TFtoy2ik7rhtvB7CvJEHFb0V1NIoX2Fd74Qvle0SDdjYMfWuC71s+G75bbVI0b7rHAqqqvEo9HlBZqpvHjPFaBGUBHPFV3XNcgzOcc1Snj4rVeP1qGSIEUDMKaIbcms+QAqRWvegqp4rBcvvI962hqDARRx5IHJqeNsVAG5w1TKhPSqbEWoycYzTZLXzATVm3jBHXkVZCjvUXsMyBagdeMVWmt+elbcsSnkVVkUDtTUgMX7Kc00wZO2tV0BHSqskLBgQOK0UhWKRsnzxT/se1c8Z78VqRQkpk0yRQOAKXOFjM8r2qWOP2qwVz2p0cZzxzT5gIDFntU0Nvx0qysIPJq3AqBguKnmArpb47VNHb57HFXcLnpxVlI1K8Vk5sY23txsGe1TrACelOVcDAqePgcVLYAse1e1UrmMy8YrSxkUwxgHNIDOitVUcjmraoFGAOKk2ZpCpp3AaOtWYh8hqNVHcVMOF4pAVbiXbxmsq8uUVgNp3HvWjdJlw1Vhaic5xwPamgKEwkMWY+DiptMguJF/eHOe1aH2TcRhcYrStbYRpnjNHMBB9kYKMDFT29uAPmq0B6nig/7NIm4EgDApU61HhiehqxFH3oAkAHepkHpTAuSMVOi4FAh64xVPVbsWdoZG+6BzV0cVxnjjUNtj5AbBY04q7sCOE1S9a+1CWUnjPFVPSjAortSsrDClpKd2oEKKXNNFLSGPpy8VHmnA8UAS7qaeuc03NITSAU1EaduxTDTQCUUtFMQlFFFABT6ZS9qAJQeKcrnNQg5p4GKQzRtpuOO1WGmZhzWdAwANWBLzWbWoxd3zYpCoqVI/MyQRwKjyQ3NAAkK7lPvWmNqADrxVAMBz3qTzz3qXcEWJXwM1XknL456cCo5J88E1TeU7+DTSGe9j7y/SphUI++PpUorAwYppKU0lABTh0pvenDpQA6iiimIKDRQaQEZ60GgjmigY09Kz73Gce2K0G4FULhB1GefWhjQkIwqj2qyOlV4uAB6VOvShDY6nU0UuKBC0tIKWgRJD1qWoYTyamoAKKKOKBBUF5dRWdq88sgRUGST2pbm4S1heVydijnFeK+KPFd5rV60SMYbZGIVFP3vc1UYORUVcj8X+IBr+rOYR/osJ2x8dfU1z2Kcc5z+lJXXFWViwp9rJ5F5FIRkKwP60yk6UxnrekzR3lssqtnI7GrLpgkYrg/DGt/ZpEtnPyg8V36OJ4g471xTi0wKbryaieMEVcYDdUEq46VIzHu4hICvessabmQnNbMrZlPGDQNqDJwKpNoZhvpajnJLZq3BZ4jxxWlhXqURDHSjmYaGWIfKyKTBrTaAGk+zgDpSuBmEE9qY0OR0rSaJQcYqNo+KLgZLR8gYxTnjCoDjNXHhPXFRSx8YP5VaYEKupTgVXkhLvkVc8oDBHalEZB4HWi4Gfs2+9SxbVB4GTVo2WTuz1pPsuDT5kBAWB7VJEuSWFTC271MkQUVNwEh5OCKuJwMdqhVB2qdelSwJlWpAMVEp4qTcMUgJc8U0mm7ximkk0ASrjtTwmTUMYOatqMCgCPaBUbNipiQehppi3cZFAij5u99hHer8EAzwOKljsYwc45NXUhCqMUAQiBQM0hGDxVhlwKjAyaBXEVd3BqVYgOe9OUAVKAKBEax57VMqADpSrT+1ACAY5p2aSlHJ4oEV7icxKTnoK8p8UXM0+psZGyvYelep3aoqM0vCgZOa8e1e5F3qc8in5A2FraiveuNFPtRTad2roAB1p3am07tQwAUvekHSj+IUALThTacKQxaRqWmmgBppKU0lMQUUUUAJS0lFACnpSUUGgBaXcaYOtLQBIHIpwc+tRjpThSsM0LefauPXvTmOTnvVKN8EVa3hhxUNDH54phY+tBOBzVd3O6kgEdyTUWQDxSscmmGtEhH0L3H0qaov4x9KmrjMmJRSmkoAKeKYKeKBC0UUUwCg0UUgGGkPSlPWkNAxrVQumO/A6VfNULoDrQxoWLpmpU+7UMR+Spl+7QhscKeOlNpwoEFLRS96BDofvGpqij+9UucDJ7UAFQXdytpayTOVARSx3HsKgvtWtNPhaSeZEA65NeSeKvGE+uO1tbs8VmpPAPMn1q4xchqPcd4u8X3Wr3bWtnL5dmg5Mbf6zNckq4GKF3Abc5HanV0xiol2sB+tNp1NPWqAKQ0tIaAHROUkVwcEGvS9F1JZbdELD7vHNeYmtjRL820wVjx2zWdSN1cZ6UQScmkKBhS2twk9qpDA8U7qeK5AKk1ojjI4PrVR7bcuw9q1DnNQsBmgZVSAKoAHSpQBUmBikI4oGMIFMJ4pxzmmlc0AQvim8VI4xTQAaAIH3E9BUEkRY9KuEYpVwTzTTApiPjBFPEQq4Yx1pNnpRcCHYAOlQMjeZ7GroQ0vl0AVfL4ppXn2q4UHpUbID2ouBAq+lSqDigJtHFOXPSkAgzmnjNOCe1LtNADBmpApIpViJOauxW2VoAggiYsKsyIQmM1JFGY80S5NAinFDsfOc57VYVBuBp6JkVII6AJEHNWAMCoo1OKmI7UEjCMnpTfLABNSMAq5JqHfv+7QA5Fyc1MBimoNo5qQ4oEApw9KZmp4ULnIHFAhmD0AyfSrEVs38fHfFWIYAvJ5NZ3iDWotFsGuGIOBxzyTTSu7Acd8QdcSNBpts/wC9PLkdhXnO0AVPe3j6jfy3sv35Wz9BUBNdcI8qKQGjNFFUAUUUUALQKSloAeKWmCnZpDFprUtNJoAaTzRR3opiCiiigAooooAKKKQUALRRRQAoNLmm0UASA1LEfnHvVapFJ4IpMZqbQRzVSZAGz7VPDcRsoVzhu1STW29dynGO9ZrRjMs0h6U91Kmos1ohH0T3/CpR0qD/AAqcdK4zJid6KO9FAAKeKaKd2oELRRRQAUGiimBGetBoNJSGIao3vVR7c1eqjdDLE96GNDYR8vHFWFHy1Xi+7Vpfu0IbAU9QTRwoy3Ss3UdbsdLjZ7iYKFGcdzQtdhGniguq9TXnl58SIQrC1hkY+rGsG88daldQCOEiDnkryapU5D5T12S6igUtIwUYzkniuI8SfERLdmt9KKyygYMv8K159c61qF4pE1w7bhg81n89AePStY0rbjUSxeaheajM013M0rscnJ4H0qADAxS0VsklsMKKKKAG5oo70UwCiiigBDzSgkMCDjFFFAHSaD4ha0lWG4OYzxu9K76GZJ4BJGQQe9eNng57iu48M6tiJYpD2xXPVp9UM6x8CoyAaA4fkHrR3rABQg4pzR+lKoqSgLsq/Z+c0eTVr8KOtAXM2eMjtVfoa13QFcEVUa3G6gZRYE0sdXfs1H2YjoKBkQB20m2p/LIHNN20ARrS0/Zg0m3mgBu3NRiJg3PSrSpjtT9ox0oAqGI46UgiIP1q4VJo2cUARLHxTvKz2qZFqdUoEQRwle1Woxg0oSnAYoEKRnpUciVKpGKR8YzQIiRMetSheKaCe2DSvvyAikk0APWpDyaSO2lPLAqO9P8AslwcqoyO1AXK88rMAgxg9TTIxsOaspYTv94FcdR61KNOdm+UkL7igV0RB84pMkg1ZTTZA+GclfpUyab82SxoFcggi83G3860o4xGozyTTkhSIfKMVQ1jVYNLspLid9qIOfU/SizYtyHW9bt9ItmlnYADoB3NeM65rU2r3jSszCIn5ULcVZ8R+I7jXLkAr5dup+VO/wBTWHgZPArqpwSV2WkApaO1ArQBaSlpKACiiigApaTFLQACngZNM7UuaAHNwKYaUnikpIBKKKOtMApaSigAzS0mKWgApM0uOKTFABRSYwaOtAC5opCKWgAFPplGaAJRVy3lYHaWJBqiDUiNhgc1LQye4VQxxVMjmrhZW61XkUdRRED6CPp7VMOlRYO4dOnrU+OO351yGTG96KXH0/OjH0/OgBBT6aB9Pzp+D7fnQIKKXH0/OjH0/OgBKKXH0/OjH0/OgCJs5pKcw57fnSY+n50DGmqV30zV5l47fnVW6jJUDjH1oGiCAgpkVOZEij3OwUepNULm7hsoDlgMdea818UeK59QJtLdykQb5mBwT7U4x5tCrHS+I/HCWiPBZkSS9NwPSvNbu9u7+cz3Nw8jnrk8H8KiBOeT+feiuqMFEdrCAEd+tHSlpDVAGaSiimAA0opMUooAXNNyaU0lIAooopgJS0UUAFFFGDQAmKsWt29rKrL61Wo5zSauM9M0rUFuLZDkE4rVUZGa880O+Fu+Gb6V29jdiUKdwOfeuSpGzGX1IzipKQhRyMfnSD8PzqBDqTNKB9Pzo2H2/OgQhOaTb3p2w+3509V47fnQMjxS54p5T6fnTTx/+ugBhUNUPlbSTVnH0/OlK8dvzoAqFaAlTbee350oTjt+dAyIL7VIEpQvPb86lVMjr+tArkO3ml2j0qfyz7fnTdn0/OgBigVKOKbwP/105WwMn+dADs460gO58VLBbyTgso4+tXodPCkZxx70CuZRSXeFVCSTxir0WnSuuHZc9SMVqrCinIAzT8fTP1oJuVItPhjLHHU5qysMS9FFPA57fnS4+n50yRoA/uj8qdkegox9Pzox9PzoC4mfz9aTPHSjH0/OkIOO350ALupN9NIPt+dN59vzoAcXIGa8o+IuqTXGpJYq2IIfmKZ6se5r02+ka3s5JiAQiEkZrwfVLlr3UZrhzyzEgZ6CtKKuy4lbJJyaKO1FdNhhRRRQAUUUUAFFFFAC0UvtSUAIaBS0lACmkoooAb1pwpBS0ALjNFL0pDQAUUClI96ADPFJRRigBKQ0uKKAEzQelFHamAA0tNpRQA7NOBplOFICVWp+Aarg1MnIqbD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9" name="AutoShape 6" descr="data:image/jpeg;base64,/9j/4AAQSkZJRgABAQEAYABgAAD/2wBDAAgGBgcGBQgHBwcJCQgKDBQNDAsLDBkSEw8UHRofHh0aHBwgJC4nICIsIxwcKDcpLDAxNDQ0Hyc5PTgyPC4zNDL/2wBDAQkJCQwLDBgNDRgyIRwhMjIyMjIyMjIyMjIyMjIyMjIyMjIyMjIyMjIyMjIyMjIyMjIyMjIyMjIyMjIyMjIyMjL/wAARCAMg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wH5V4A+XpilBx6D8K5pPFumfKovIyzDoWxirY8Q6YoBe+gXP/TQVwnTys2jyMcflVZrVGABC7R04qvDrVhcEpFdwyNjI2uDxU63UTfxrn2NArMiks1bOAM5zyKo3WlxOoLKCfYVpvcIvU0pdTHlSCCMjFFkO7Ofj0SBn37RhexHWpjosDH7m7PdhwtaKlVbqMd6mUjGaLD5mYjaOmGk+6BwCB1qO0spZS6yKpXscV0EqF4zTLRQrEbRSDmOe1Lw+skJBTIxwU6qa5eEm23W+0ArkHivUZkDxnHWvONQtni1CQrwVbJpoqDuammW7yR72UflV424LYKj8qgg1BLexSV8gDrkVZXVbCYB1nTb3yelIbuRNZp12g/hVcx28cw27mb+6K01ubadcpIjD61XhhQXBbA3HpQK5qWNuHIJG0qcjitbAx0GfpWfA4WJQMbgak+3JvMQf96OaaIeo+aZY8AAZPtWdcaybZx8gZe5I6VV1O9ZLcski7we1cdqetzEIsvB9VFG5UYnZf2uJpFAfqTxiri3JMXLAj6V5pDfNbEys7lRyRmtvS/FkNxcrblCA3AzTcWU4m7dSxCUOCA56gDqalguGA4xz2xVHUPJSHzM4KmorKdzFvz8p6VIWLOpyAwt0J+lea62NtwVPTrXe3NyHRk6Dua4nWPnL5UYB4NXT+IaRjxMEmV+uPWurtLlXtQp6n2rj/utWtZXDzpjONnet5xugRqzI6n1HWs6SNCSOhNWXuSFwW/GsySf5ywPWs4pjIphs+XrVZutXSfM7VDLHitUIrg4qwLyRVwKrmkqhGjaarPG20hWU9QRW7Ff28ka5YKx7YrlFO2pBJu/ixiolBMZ1sqoyhsA+9UpZD93HFULXUXRNjEkD1qyX8xd4Gay5bDIZIS/NNEAJwKsLKVGMY+tVZZfLYmqVxEc0bIOKz5XLSc1otJ5i9aoSR/MTVx8wIsleRVqKbCgHvVQ8UKxzV2Eaigbc5zUZwSaElUxYGKUAbfXNQMVDg1Zjx1quPl/GpI5dr/MMikwIpmaOTcK3dM1tMLBIQG7HHWsK5KyPleAPaq7cEc4pNXWoHp0N1E8Y6ZAweOtQXQXcGTGD14rltI1SQDy35x610cc4lQK2BmsZRsBXk4z/AIU6wuGhJY4PPPFPljITeBke1Z6y4kOD09aQzq7a9Scjy8DHtVx5SGGOW+lcgjMCGRip9q3LG5aVOfvd6RLRuRy71AOPpiholkBHTPtVONmUn3qYTdiKCSvNp0Q+YL8/0rKuNKAkLld2faulj2snXdmopYlIIx9KAucrJAqJhUH5VnTRkg44/Cuju7OQfOANtZFxA2OBzQWmZaBkGGG4D2pwG4HK/pTj8re4oZwBk9BVDI2IU/McD6U4IrgEc0gZWOTjn1qwiRhcj9KAIvK2j2py9f8A61SOqkd6aoA6UDJAm3lgMfSkJDt8vQe1LvYgjjFQhnLfKRSEPJYHBH44pGb/ADigmTuFIqKQuPuAU0BPGd78npWpYWkks/mKAAtU9EsnvbxPkO0L8xx3ruINMigGUXaxHNJkt2MtC3KyLtKng461o2HBYlAKn+ykNkjOe1RXciWsYQD5mPSkTcy9YcXF4kaN+72/wr3qjfQutsI4QOB3rctrTgyFME9qe1kpJ45PagL2OKstHmkZt8YLHvnpXQNdanpVkg86MqvAVhz+feteG0ihIfaAw5ziua8Rams8giiONhyeKY78xYHjJtphvLN0YdHQDaant/FVtHE2Q7Y54A4rkyTKMt8xNQC3GcZce1MrlR2EvjBBFvt4TJkdMc1iT67dX8jmUNGuMADpWdgpwOBT1xnmgFFChm24PT6Uq8+n5U0DLY7U7BB4oKJMHvim9/8A61N3sKcMHnNIQuDikwc5/pTx0xml28dM0ARc0KGJzj9KkC89OKkUge1AERU+vWmng9P0qV8Z4NQsAelACdf/ANVH1/lSqO1KU70DGg/5xQTn0/KnhaaVANACBsccGnZz7U3HFJgimByImUw7WUZquWA6ZqwYUMJ55qHbxiupWIFgmkiYFJJFx0w2Kstqd4pLC4lDHvvOapripdoI60NIDWi1zUTDg38209i1KPFWqQYjS7kKr0rHKKq/e5pojyMip5YgbEfinVIMkXGctuyeTV//AIWFq4mR1EIjH3lK/erDS2iaPLNis+aMZwvShRi+gWPabTxJb3OmLdFgCy/dPapNK1yOZ8u4XjJ4rl/C9iLnS0L8ZXiuk0zw/DbTM6M0juQDk8KK5mrMTSN03kTR5U5rBa2SeZyyYLOefWt0WEQ2nbyvYHAHvWNeB7ecFOMklM+3WkTHyGT6MLqIK77VHZetQRaCkSkFQ6/lWvEztGjNjJ9KsxoWGFXk0x8zOeXQTC2I5cIecEdKtiMwKAWGR1Na8sW1Bxyetcz4g1JLe0f5gpA/OkCdyvqPiCMbbeNyGz8zA4qt9v3x5V8P/ezzXAT3c1xcs5JGemDWzp+oBgkJRiR3rR07ItG9cXMkkPD8jqa5u4ulld1K4wevWpr65lhkKZAV+Ky3YAEZ5NOERiT3DONuaiiuzbzRyD+A1G71D1PtWyRJ1c3iNJ4vL5wx5NPt9XaOApvyo6HPSuSGM9Knicg4PSo9mhnRTauZFKjNY17eEnG3rUUkuxgc1UeXcxB5yacYAMfBOantrjyX3LxUXUUhG0ZrQRdmuDMc5xmqxbnFRqeKXdk0rWC5chOF5ombK+tVt2KN2ev60rDGMaMcU5qbmqEJS0hoHFAEiNk4rUt7kpGq4yAc1mooIzmrIB296mQy5LKHORgVFgPmoOcdafnGKmwCFdjdcZowrRk55okUsOlRhcCgCrKtQgYq8YQyk96qSRMpOelaJiHwn58etaKLhc5/SshW2kGr0FwCQH5HapkgLZPFQscc0+RkBARi3vUbHIqRjA/Xmoy4zjrSlc0xRl8e9UItR5wMHB7Gt2yvtqjeSaxAMVMkuDj1rOSuM7SOdJLcgnrWbNCFO5eKrWVziNQG6VtLEJYgw6kVi1YZSgOE55qSK52Sboz0OCKZJEYif5VTD5lyDjB5otcDrLW5LgFqtT5bay9e9cvDetGwCjNdBY3aXEXowpEtFu1mIba2cHpV37w68VnyIT8w61NBIcY9KCSWaLcuKxb22IJwMH6VvZzTWjEgwwyDQNaHD3Fg2xt33uuc1myExrtyT3rvbjT42HCZqhLpcZGNgpplXOHE6Egb8HNXDdRxKMtmtS68OW53On3icms6XSCzDB4HrVXTGRteeYuFJApEu0hcB24x1qaLRXyTu5+lE+hTOuQRn09KfuhcU3Cv8w6GkWYIcmoxpt1CMMMjHUHrVR7O8L5VGxRZBc0vPR+4pryxomdwBrP+yX0Yy0bD8ajWKd1berDHajlQXOo0bxJa6bamWdSMHkL1Nd5pmoW+qWcdzbEMjDPuvsa8Kmilc4w+0HirOn6rfaTN/o15cQZ+9t5B/A03BNESjc92kdY1JJxXMPfLe3ckmCkUZ2qfU1i2F/e31rGZpmb+LcCc1HrFxJb2uyPO48k+tZvsJRsdzazwvCpEikn1q3tUjJx07V4FJfX8bt/plwoznAc4rY0vxXqYnDtKWIG1vmPIq/ZtK4OJ6Jr+qfYYvLQZZx1HSuOd2nXe+Mmo73VJLwh3zu7j2qKG43HaDgDpU2LirFhEYDgCnbWI6UqFSD8wNCyAHFAyNgyfeANMYkDOMirHDLyOacFQjB6UgIUYbc7eKN4ZjxVjaiLhBioSnOcUAMIOMYyDSQpsPTjsKmwQKQZzyOaAFzz1qVTlcVEFbnIp4Hy0AL0PUU1jzTcfNyfwp3GaAGNmlH3OKGOW60nTtQAdKMmkDdjTWJBoAlHNRk4NKkpHBFOcBuQBQA1SCakOKiThuetS4znNAHFgmSiRcR8CnRKFjL4NNMqlea6iSuF74pSu01OMYqJzk0wIyvNWIDkYqCpYzj2oYEznEZqoCGkAbgVZIyvXmqhQ7+aEDPTvCjBLIKGGxRgZ9a7KxkyMDn3ry3w3dSB4oVB2Ht6mu00yPVQ0m3bGv8O+uWSsxSR1tc1rR26jAzZKc1oSPfrDs+VmA6/4VycuoT32ostxgOnyccfpSbJitTprZh5Qwcg1qQMnl/3W96w7KJ1CjBwKvTXIij5HPakDItWvo40BVwFXO/nmvJvEOqfbJmjjYmPPFdJ4j1ZTI8fA44Oa4F2zuNa043dy0rD4zlKktrh4JvMXrVUTPs2jgGgE5rewGlLcGcBpGyw6VWY+9QbzTgc0rWAG+7UZp7fWmYqkA6M/MKlLYOcVCOKcTkYoAk3B+KhZMNzSjg0/r1pbANAFIRS0maYDDQKD1ooES4yKMYFEZJGKRs5xSGIaQjjNKaTtTAYp5pxNNwQeKd2piJYm281bWRcc9+tUV608k7aloZoMIRAW3/PjgVQLnJ5xRHk9TQRzSSsMFLd2zUyv2JzUFGcYpiLYNVpl3HipF5FPWMueKWwzPaMj6Uq8Yq9JFhelUZRtaqTuInjfNS7dw61VRuKnRwwwTSYImT7uM0zAEufSnKMfQ0/ysDNSAucgU4kAcUImfbFI4zxxSGSw3LRsAO/Wuksb1TCiZ5AxXKxR7W5rTtphCATUTVwR0zoJkxj5gOtYs8Lpc5VTjvWjaXqueuRVt7dXbge9ZbDM1I8528nvWppw2ENIcY4zVUKqvgDpV2NgowRnNDYM2oXR1yGzUyqDkrxWRGSo+ViuO+a0bCcXG5Cw3L+tIhomBYcnjNTI3r0pjjFRecuMGgRcOCOKryw7qkjYce/SrAAx0piMaW225OKzpCu4hQMd66SWLzBg8Vj3OnOjFkGQetIpMpAjGAuKeDSm1lXoMjvxUgtGkjDcigoh8tCc9u9K0SR8jHNRyxGHPLL9e9JlyABxQAvlrIe1RnS4jjJHNWUtpCMmn+Qw5UgY9aAKkulQ8KMZNULjSIWmK+WpYVpySMjYJ57Yp+nhp7ovInfrRdgXNPso7W1UFecdKz9Ts1unIzWzcXCRjBqptTO4ODu7UCOWuvDAmCseKgj8MvbjK8g12p8thtYAEUxQiHJGarnewXOTm0m5SAFUYnHash7DUI3yYpF+lehyoS3DYFCwqRym6hSaHc8/CXUZCkOCexq/DDPsJYEYFdm0ETcGNOPamCxgALbB9KHILnHfaCoAZWz7d6d57HGFrqzp0JBXywMcj2qNtIjzlRnPWlcLnMyTMBhRSRX4/wBW4ywrpH0RHPIAzxUcXhpEYlZc+2Kd0FzGN0u3Ip8UgIyx61rPoKgE7eB6VntpEtxlYxtXPJNLQdypLehW25GKkjnTaOeDUsfhiVXGZN4/lUFxpsttMojUkZ5NPQCQkdc0nA5zVeaC5RsJC2OuTUWbjp5Ln1NFgLoxmnN92oF3BN2CSB0qrHLN5zb87T7UWAu8UvbFQmXaRleKTzwAWwQKLAT/ANKeACOc1Ck8eCxYfTNRG+G/b+tKwFnywDkcilVvnYEVGtypXk05ZAXzniiwC3HhS7iQbIVx0xzWVL4fMCt5+EcnCjB5r2WRFdfwqCSygnUrLFGw9CoNUpNGfOeEzWU0O/5eF61AmGOSvFe2z+H7EwSL9mj+cYbAxXlHiHThpeqNHDygzweOK0jO+hSdzGlGDxSK3epldZOq8+9RyIVPArQCVFZqQxn0pVkdVztIpwuM5BApDN7w5P8AZZipXIY8e1egWet2kYAmfY3Ynoa860OeM3QBxt9DXpFlpVncREmFHHqRmsJ/EKVi/NqUPksV9OCOa5yO2We/83y1L4ySB1rpv7Ni2BACAo4qgLT7PeebnBHAHrUEppGgIAkRPfbWDq90EiK7sGta4vNls56HHU9K841bXYzcuqsSB6etNK+wRRl61meVmYk4HFYO3AIrTnu/PViP1rObvXTBWVixmKKKTODVkijNSop201WBq1FlkIA5pMaK45OO9NYYPtVkxbDkmo3UEZouBXJz7UDigjBo6n6UxACSakzTRz7Up4FAxxG7oKaFxTkbFAOWpARMOaTFSvimUwG5I6Uu7NKRTaBEgOaRjnihelBoGNpSBSHmlA4xQAL1pxpp46U4UAAwKeeT+FMY45pM5pATgfLTNp3cc1PGAVwaUIAaQxiq3pUynYelJnHA70jDK0gLSkSDmoZ4k6bAajjZk71ITu60gKUoA6DGKgX731q+0YYH1qky7ZOKtMTLMBJfFWpMhsEVQifbIGz0NaMjiVAw9KmQxQQI6bAw84blyM9KZg49KYow+fSkBpuql/lXHFMkXaOKijYs3LdKsld4GRkVGwyvHNKkylCeD0rrbK9Vo0z98DpXKyQOSClX7SVo2DtnNTJXQGpKHS4ZzyGOakhnO/aenrTWfzowR3FVg21QO4NQBtZLDj8KnhBgmDqPqfWqdtciaMcfP0xWlbJ5h+Y44pCZpQSLcpuHA9DUU8WUJUYxTLdjbybP4KuEA9OlBBVgnxtU9v0rSRgw61mzRhD5qjjoalgl4GaBF4bT1pGiAOe1M8zvnFSI4bI60xDDEufuineSnoPpUcyE8AkVi3V1fW7EJIAo6Eiga1NqWziK5MaE+jDpUA05GUYXv0rKttR1K4kCEofUhea1lunXaGb5u9IeqJRpydlJqjfWDW9vJIrE4/h9K1lvEz8xAOKqateIttsGGkI4FME3c40SPNdIuflJwa66CxEcQCiufs7bMgmmQ4B44711UF5EyfexgfnQOTMyWxZpDnp6Uz+zssCWIxWsby3zzIoPbJp/mRHrIlIm7MOS0lyxUGo/s8gQb1fJ610I2N0wfcU0xIQcn8KB8xhPACg2sykUscB4/eSH8a2fs8ZHHTtSeQFPGKLBzGasZB4JqUxt/eP5Vb+zgc5prxY+lFguVAXUfM276ilA74JqfyQ3B5p32Yhhg9KAuQ556GlyPepTA2SBQIWAoC5EHTpvH0pV2qPl24pxgJ6qD+FIIVB+6AfpQAZ47Unko/JRWb3pWhLc5b8KRY3QYJbHvQA1rdHOWQcdsUvkQ4x5SqPpUgU56mnMpxQF2U/7PtixIjHPfFMbSLY5+VefaroBFLQFzJk0CGQYBxiopPDVu6bST+FbdLRcLs5NvCaRI7q5Jxxk1yd4kltcMjrjB4r1KdtqMc15h4muNupHBPI5rSnduxSZRN2yNntSjUZA+YyBxWY0m45pocjpW/JoO579YanFeQwuJxudc7W4PvxVzeO/T1rmNT0FwUkswU2/Mmw9DUFtrl0sot9RVTkY3oDwR6iuUz5b7HWSzDZxj864TxBob6leTy/Z5XmYbU29K6fSzFdK8zneobamT0rYRIwPkAAoBPlPHW8LXYtmKgBkOCCpGPeq1vo13FudlDAete0tbxEf6tPXp3qB9Pt2TaYowO+BV88h854sXnh+UWzDdx04qOa0ZDtmTZJ/dPBr1s6Na5/1Shg2Qe1O/sG0mLGW2icsOdwz+VHtB8yPI7JPKuFfkYGa7/wv4iR4DbJG/mIcgt0Y+lX9R8LWKwF4bZFkx2qTw5p9utorRrtbJ3etKUrhdNG4t6hRSQEZh90nkVUuju+fvV420QX5VHHr1rkvGWptpmlP5WGkY8YNStSEYut+KLc3X2VXJRD8xHf2rirqVJ7hnj4BOeKglnErBiuOpNMUjtXRGHKaFljhOvNV3OakZspURFWgG0mOKdSUwJIBlhW1aQbscViRE7x2ro9PEjKGxWcxobcWSlcEVlPBtyADXVeWZDkjnvWTe27JPgL16VnGQzBMLZ5FNKYrYaAbDng+9ZVyQJMCtk7iIqToaO9BFUIXNJnmijFABk55FPAyOaZjmnZ9KAArTcU7OaaaAAnA4pN3FHal6rQIAwNO3ZOKjAp6ihjFbrSZ5pWpKAFIp6rTCaehx1pASK2OKsRnIqtwakVscUmgJ2jHX0ppxUHmNu65p4yWzSsMG68VKhxjNIEy1TCI4zSAa4UrVKaNSRjrmppHKvij0NNAVPKINXIn2qBmklHAIGarMx3U73Aus2RUWSHB60kXPWn45pAWovmx2rQhUgZrPt8BOcZrQikXbjP4VnLcZLgHrUsducZHQ96iQ88j5T1rQTaIwvGDUMBF4UCiZQ2COopjcdM1InJqQH27tF8xOK3bOVXwVbd9KxAKtWlyEk25wKQPY6EKWG6pkHGKjtmWSMEGpT8tBmLx0IzVWQNCxI+6TVsjIBHWoZUMoAHUdaAQ+PLx0qsYxjtTIFMb7W71PNEGXjtQDLCOJAB3FUry1BVuflJ9KbHcFW245FaIUSoGB+tMWxQ0rSYoyzSZJByMHFbJijJ+4uT6Cq6lrdTxmlF6GYADmgTuSSW0TIfkH1ArmVsmur4/MSDkDnpWtqd+8duyoVVj3qLSkKx7ycs3rQNaK5oW1jHDGF7DqfU1K1tDg/KM+uBR5rDoKqX98IE25+Zh27UaE6s5rV7C3lm7+bC3D5qgUd3y7MR/vVZnuGmnLngdAP60g5OaVza2g6Ge4th8kzbeyntStd3pbcs5BPr0pMA9qUDtigLIDqWoIOXVvwqRNcvwMNGpFNC80eXk9KAsiyNbucDdEp/3an/tpWTLxsGA6DvVARDGBTWjwetArI1YNYgZRvIUnseMVeh1SycECZCR71zZhDrtxyKYbaPG0qM9c0XFyo7JLiCTlZEJPbNSYUjGVNcGbdQSVLIT1wSKcIpVOY5ZAf8AfNAuQ7vYOmKTylz6VxiSXic/aJAfTcaU6lrMX+omi2/7aZNAch2JiFRSxgKeM1zEeu6nj95JET7RkU6bXbySEqNob1Api5WdGkXy5I5oMQ29etcxH4jv1wjWq4A5ct1qyviZ9vzW5z6CgfKzcMI9qYY6x/8AhJFP3oZBnsKnXWIJV+/tI/hNArMvhM8UvlkCm2t7BKnEifnVxZIm+66sO/NJAzMuoi8eQp454rzLxFpd1LqDOI3wTxgdK9iKI44xULWURyWVGPpinF8rBSseITaHNCqlnByOmOaqtZSg4xXtNz4ctbm4jmKbQgOUB4NcvrGjW7p5sYCFCcAVqqrLVmehOM9euKzb7SYbvAZQGbguODitQjn8KQjNZGSdjkoILrTbiFUYyW2CM9gc9TXQ2l2JDztRxwQT1HrU726yZyAVNU5dLTdujGT9aCrpmkHU9DntSk1zzalJEfs6Dc+7qa1YbjzR1/KgViR1y2QOali+6aRcUGRU5PFAiO9Vjavs+9VLRIVit2UHknNWZrmORGVCGx1waggfyFIHTOaBrYv3EqxIXJ4HWvGPFGqfbb67w5aHftj9MV1ni3xHLDBPBanaxGCxrzDcQNpOc+tbU431KirCAcdKBxT069M0Ftz8jArYoVelIaO1NJoAcozUwiOzpUaVP5pC4pMEVVLb8V0WlX6gJA/3vSud3bZMmr1i488P3qZq6GjuYVRo8jGar3VoJRnHzDpSWrfIp3dRV9FzgmuXYZzVxC4baRWDeWZSQuPWu7ubYHLgZHcVzmoWcgm+6Sp9q1hPUDne5FFW5rYpnAqoMqSK3TuSJmjrTtuaXbTAaFxzmlA9qSkyaAH9qbSfWigBaTFLSGgAxQKTFLQIXrRRRQMM4pQcik6inIMUAPQU/diowaMZpASfe6CplXioo+Ksr0qWMcnWpC2ExUQOKGJPOce1SBGwGcmm45zjin96ULmmA3BPWmmPPNSlSOopyAfhRcCDIUcUi/NU8qDtSRrjrRcAHAqRJSrUx8ZpBxQBopc70wQR71dt5cR7etZ0cilQMVftlDCspIaLSnPFSqMc0ipipCOBUASxkd6VogDn1pIxzVny9w6ZpAX9MuQDtNbPDLn1rmrZTE2QeprbtJX3bfvL3PpQSy0CqnHc0Hg0sqccUkeWXntQSKBzmnqecHNN6UhyORQIr3KmNyyirlhICuM5NV5AX5qGKY2s6k/dzzQBtvGGHPesm7zZvuMh2k4xjpWxE6yplSSKp6pai5t9rcgdKYloc7eXAZyzfd7VJaawsW1Gddh79xU0+lmSJVOVxWXP4ekZyyP0pGisdKt2pj3BweMjmsS+vxJIVGcngn1qpFDLbfI7HpjGaHUk80BYiXJxkYqRfSnBPlpVjJNAwwRzzTx60uDilxgcUAGakBGKg5PGKcufrQBOpFMbGc03GaTOTQIetBXNMB54p240ABQH604DHOOlAYdqXNAC7VxnHWo9oNSF6aTkmgCFox6Unlj0qQ57VIACOlAyARj0pphB6Yq0UzyKiwMnNAEDW4yDimPbBmBwOlW8E9KFUj71AGe+no4+fd+BqxY6RNHIJoXkVdwO3ccMK1rW3EhAYZU963ILdIl6cY4oJlKxSS4lHyPEVJPBHSrIuCi+pHtVvykI5QYFZcuUu5FHTPFBG5yviD4gHSp2tYrVJH2nEgb7p+lcTL4w1OaIpIVYEk5xg1Y8cW6JrbMg+91rmMcV1U4RauWlY+lyOfwpppx6/hTT0rnMgHSlxmgdKKAK89jBcg+ZGCexxgj6Gsm9W605vNiTzIe471vZodVddrAEUhpmNaapFcBVGfqakupBKnDlWHTFQ3mkssxntyORzH0/Ksm3mmhvlhlHys/XrigtJPYv21hLFOz5bB5PvS6nKYLR2zg44rRF0giOPlYDgetcb4h1eIDYHJ3dvekgWrOR1a9N1M+c/KcD3rn2+/VyedJfMIOTuqng5rrgrIply0hDFgBnipJoQq/d5rS0CE8sy53dKuatY/uFKLzj0qHP3rDOVbk9OaQiiQGOVgaTdmtVsIcjYqbO6qwGasxqSvHWkwIZUp1sSsgAqfygeCeaaF2Nmi4WOt0t98C+tbMfK1y1hebQo6V0FtMWUEVyyWpReHSq15AkkfpVn7y+9NZC4xUiOYubHCtiucmgbzHBGMV6FLAR8hTgd6oy6TG38HB61pGdhnCIrGTbjNSlNnXiui/sT7LKXB3AnjI6Vl6hbmNyduK1509hWM1sYpoU1IVJp6xnHSruIhK03vVl1xUJAouFhtJkGlpAKYAeRQOKU9KTNABS0nFKBjmgAx6U5VNKOtPxxzSAaetG4r7U4HkcVYKiTbxSArAseetTLJtHNKyBaj6mgZOJCRgU8AY5qAcVIG4pMBxHPFSY2qCPxqIdamDZGKTAG5WosY5FP6nFO28UAND5WnDBSk20KPmpAIRQozx3NSsmRUDAg8UAPwVrYsHXysk81hl8jHOav2LkCpmtARtIxzVjdkcVVh5UZ/KplPPNZDJ41yauodoxVJJAGxWhFhhzSAUcnmr9jJkEenQ1n8g4FSwM8MmR0PUUCN9TuApWiIORVWCcM3XFaKncuaDN6FbOSQaUHI2ntT5F7gZIqFvnAYcY60AD5HGcZqtLH5g+Wp3+Ygjn1qMnbzQNFrT7gqvlueRWlxIOvFYKzbX3J1Pete2l3IMjH+NAmhs0R4wOPX1qlczLBGwyFbHHvWw3Sud1aB2O5RuDdRTYRZlvL5rde/Q9QajyrEjuKl+zYUY6+hpPJ3HjhqRoQsxHAp8akjJNS/Z1x1JNSLGAMYoAYACvSnIMngUEAGnLwaBDfLOeaa8Z6Cp9ueaMZ+tAEOwkUhjOOKsAfnSENQBW2lBRs3AFasnGelKAOuKAK4iIyTS7alfGKaF46GgLjCeKYWOKm8vnNNZdx6UAQ7jik3t2qYRjGCKi8hkbg8UDGNK/QVIGyozQbfcN2eaQwMxAB4oAlxnGKsLBuXpmmLAypgc4HWtG1CoijOSfWgVxtrIkPytx6CtO1uopyQp5XqDVSO3jklLMOKivlW12upxighmnd3qWsJdgTjriuatr8SXL+bKCznK1FqWo4gaQuWyO1cXaXlz/AGoGYHYx4p2uUokXjt1OqpGo5xknNcv26V6DfeF7rVZftccYJI438023+G9zPAxnuVSUknhDgCuiM1FajPUyefwppNKev4Ui9a5zEcKCaWomPJoAfupd1RA0ZxQMkPzCqNzaI4ZmyD1HrVvPNVr2cQQFyCQKARzN1qOxGBGACQGrj9VXeWkH51rXl9E8k67SQDn6Vzd1dtJGy5/CqgtTZIxZI8OfU03FTOagPNdSEdp4atyLNTkHJ4rXuoQYPmXvWd4UH+iiPI5FdHJH5ibDXJN+8M821i28u53Y+9WZtNdtr9j5du0hXdj0rjS2WxW9OV0A0dKt22AfmqrU0TYNUwLTjLDFAQd6arEvU7RBlBzUgRLII5evFdXpsm+1Xua5KSIjvWppl+YY1jPr1qJq6Gdcn3amRfmqpbOHjVquxnmsRCtFmmGDParYXgGpNgYUCuZL2u49Kz7/AE4zIYxGOehIrpDCMVA8O4+1FwucBJoM0U/K4HWqd1byK+FB4r0Y2KyKd/XtWXLpq7zhc+taKo+ozg5EdR8wP41DgGuxvdHWSPG3FYFzossbZU5FaRmmBmED0zR9KtG0dEIIqv8Ax7TwRWlxDCuaCnFThB6GlcA9KLgVQpHalqcICeetJ5ZzRcBq9fwo78UpQ54pyRtnkUACVMjdqlWEMuFp/kBT71LYyu/zAfWmsuMVZWMFuaeYARxSuBRYU5WA4NSG3bdmmmEk4oAkXGKUNg00RsF57UlAEmaeGyKiHvS9elIB+/HUU9JFzURzimdDmgCxLKcYFQ5zSZy1G3vQkAFO9TW7MGHGKYo5qWNCZF64zSYG3A/7oZPNXYYt4zis5WVEGD2q7ZanHG2xhyelZMZcEAGCamTKcjtTVnWU4X8qftYEnHFSIniO6nFuahQ8fL171NglORzQBYgk/eAVsW+FG3PWsGDcGBwRWxDJwM9aCGW26VDnaeB8pqYHK1G/yHB70ySFxt+aopAGXrUzdD6Gqy53EHtSGVDLsfDHaK0LKfCKC2TnIrNv7dAPMbPHQU3TZXIAYfMp4oKep1yOG75aq9zAJAze3So0mwVYD6irowwBzgmmZnKXKeXIx59/aq3nqDxzWvrlnI0MksROQvzqOv4Vw8U06NyrAE8blxRY1i7nVLcR45xmk8xT0xXPSXsqYwhY1BJqdwknzjA6gd6SQ7HT4BGaEQnkcVx58VtHnahIXrk0+38aoZNssJVOqtmq5JAdmFVQc5PuaXArmj4ogLBi+B71ag8RWsj43BieeKTixWNzYOuKjPlk9eRVVNYtscybc+tS/wBpQN/GuD6d6QidYlbnNJsw3U0xLuI4KsD7U95hnIoAY0YbjJpuxlX79KZQKb5oNA9RQH29c03EgOD0p455zS5A60AN+ZRypx60vznoMinlgRihTjpQIjUNnmpo4POkCjgHrUgUMeePerVvJErBdyg/zoC5et7KNEAPOBUn2KLduwM4p6SI2ACD9KbPKIlPPzHoKdiGytcRi3Q7CATWfKzyY8zBP0qy77xksN3fmiKHc2fSkNGT/Zc15MfMQLGvQ1o2Oi2sRyiAsDzxVq4uY7aPBIDHoKq6fqsTzOk4ETL0OeDQDbNeOFIhwoWpVKnIGKgedDExR1bI4YHNUIbkq5y2R3pk2bNRuv4UKKU/0pF4oEOqKThqlqKT71MBme1GaTFKKQxa5/xFcvFCnlOcEncPUVvkhVJPAriPEGqJKXwuETIyeM0FRWpyJv8AzBK5xhqxmlJY1YdgzvjhfSqf/LQjvXRFWNBT8xxUZWpWG0VEzZq0I7fwsym0znoetdQDkY9a4rwjKV3q3EY55rsofnrln8Q2QajafabJga821O2exuyjrjP3TXrW3cpX1rlfEejrcQlyCGU5U/0p05WYjiIwcZo6NipntZI29qYImY+9dAE0RyRWhGmVqhbferVRxtGBmokUUp7eT+EZxTIFmQZ2/WtYozdvpUTx4Pp6ipUgNPT7vbGu/jFb9vIHA2964q0uTuIPQGur06ZCg54/lWclYRsJ0qUCq6Nip1YYqSR2KbtGadmkoAQgY4qNoRnOOtS4pcUAUZYM9qz5rEEE7ea3GAxULIM9KB3OZk0rq2zg9TWHd6MUkZ0wc16EY1K7SOKrNYRsjfLk1Sk0O55ubaQZyMYqjJL5b7R1r0Z9OQ5+T9Ky7rw/FK7OEAbsMVoqi6gcbEzMxOKmzW02k7JCuw89cCqN1pkkTbsEr7VfOmBWRQe9Wli4qEW8gjOFNTIsvA2HFJsETKm0U/juKeY38rJU1Euc8/SpGHlFmGOlWI4VbjvUkaHANWI0VecVLYEQtVwciozaBTkDNXc/lSYycntSuMy5YsZJ4qkwwTWxLHuzWdOmGxirixMpkmjdilkXrUBO01YiffTW6ZqDzRmn+blcetOwAn3utWQcCqgPPSpt+AKGBNnjinCUgDPaq/mAUoYdaVgNJJyUweaBIPxqpCW3HHQ1O+AnPWosNGtpt3unUE4xXSxJv59TXCWjtE+4c11ekal5u0Px2rOaA1Wg8tgQOG61MseR0qxgSgY5qRYgp5qSLkKxDb0pcFGU9hUzqAMikQb0+lAi5C4ZutTPFuTms1Fxk7iCOhq7DcpIu3dyKBMpykxqSeMd6hj+ds9ccgirt5CJIzngVUtwIyVPHpQxofIqSoVYdulZyqbZyPU9a0mkXdgVSuwnQdTQCNVcFFIOeKvQzDADcDFY1jIFQKTkAdaveZt5J4oEzQcAgkANkdMVzl/aqoykSsM5JYc/SugibcnByD0qC4t1kzgHNMSdjnFjj4JjXP0qlqdrbSxlzGA54GBW3PbPEdxjY54yKqPavNlcAMPu5pF3PP4PD8+oajNAoMSjlhjJNXpfCXmgKFMaRcEEHJr0nTdOS2jBCguR87kck1eMCbs7FJPU4q3Ng5I8fuPC8u1Qkg4PQ+lA0G4gX92HIPoOK9dNlCSD5Sbh0yKaLGPHCqBnOAO9HOxc6PJY9NvUTdJGf91jSYuYTnyyMcgZr1prCJjlooyR0O2on0m3lGJYkOOh20cw+dHlUF3qM0m8QsArDoMV1BhupLZGOVzjIzXVJpEKHKheOgC8VWvI1SQJjI7+1S2HMYKW9yignBHbmpRBLjd3NaYVRztFPCg9sUh3MxI5c5YH8KbOswZfkIFa20DtT8ADoPxoFcx/3oXO01JbmQ/eGK0GQHqKFRVOcUBcqyXHlrisxXlkuwSpC+ua2po4ypJArOwrSYWgfQt2onsnWRZD8x6E1NfaiFj3uclRUbNujUelZep2l1PAyRDkjgUCWpSk8SxSEhWxg966e31qzFkJ1kByo+UVwdz4fvPs3yx/vO+BVS2stQt4WB8wH+7ir5V3Ksjsn1A3Mxd2ypPA9Klaa3C/MAxPWuP828j2p5UmT7VOb26RiGgdm9KXKFjqY54Av7ouo/ug1KLkH1rkP7WuIvvW7D2q5FrL+Vua3wMUuVhY9PPXn0oFB6/hSigwCopMlvapaifOaAIzS9BR2ooGUdSuUtrd5ZCdg6ivLNa1CG4uGMTdz9K77xPdiGxWMbd0h715DLIftMmDkFjirpxuzSOxPnINR8BgTTQxpT81bjFk5FVWHNWuo5qB1waaYHQ+GpE3shcbgK7mzc7M4zXm+iNHFdt5hIDL8pHrXf6fc7olXqPWueqveH0NMNmq95D5kLL2IqdCDTj8ykVmSef61A9uPkT5T1rHXcQSDXoN7ZLLG6suQ3FcddadLaSsAQY/Qda1hLoUUYVI61bRytRREBsGrSoGXJ4q2Mv2j/aFweo9asTws0JKKNwGKzrd9h4rYFwjx4X72OayloBzTq9o+WyVatbSb9kfDHEfvRe25mXIGazTm3O09BVfEgO3iu9wHzA56VfiORnNcbYXhXAOcHp7V0VteRsnJOazasJo1Q3PWnZrMN7tPHSp47oSDrmkTYt7+1S7flzVRW9akWXtmgB5600jNN3Ek8U4dOtACUuBS44ptACMqnOBzUZgBBqSnY4oAz209GbOaqT2UZk2qM461s4qMwLvZsct1oHcw3sVxjaPypn2BQPuCtxoB6UgiUDkUx3MT7N8uNuKgGljdvA5zW1MgDDA4NSKgI6dqLhcyksRtORimPa7Tx0rYKgCoZUBFILmS0NR7dtXnix1qu8ZzxTuMrsoxk1m3duZG4OAOa1zHkYNRvGuMYpp2Aw5Y1ROKpSKDW3Pa7ulZd1ayI2SOPUVrFgUGUAHHWowdtTMuTg0n2fPQ/hWghgfml35qVbUkcA1I1qUXJFGgFVcE1NkDFENu5YnbUskYGAeDSYBHKVp7S561WY7e9Qu57GiwGpHN8uAM06O+lglDLnAPSqNq7detXCVC5UZPepaBM9B0LU4rqIKcqxHc1vFPlyR9K8u0W+aO+jiB6tXplpcCdFBPasHGzJkhSajHyNkdKmcfN7VG44BpCQj8jiqynZKG6Y7Uv2gAlPSkCeZz0oA1Q3mRAnuKoTI0cvI4I61agOEAHIp0kY2+uaBGLO+x+TSMxOM9KfexY4XmoxymCOlBaLNudvU4FaKEMo4zWPGxYcdq0oGCrweKBMv274bnp2q2MHms+NsdxVtZD0yo+lNEMkZVJ5pv2eLqEFNaTAyRnFVzegHJjY/jQJFzGOBSjpVBr7jOCKEv1OSCT9aAszQoqmL4HoCPwpwvVPWjQLFukqt9sXvzThcIepFAWJ6zrqz8yTdnJNWWugB8hGaFnVl5PNAWM57Nx0BP0oFtLjBXBrUR424yM/WnEoRzRYdzJaJxxtpuw45rTZYyaPLjxyKQXMsimFl6Zwa1hbxdcVi6nGts42kkk5oKTKV1K7ZjU9+aWGMwxjcMk0lojSFpG65q0EDvlu1BT0JFQMA3SpQOelNyBgCpFGTQSGB2FNaGM8lFJ9xVpbZiM5pfs5FArlP7PED9xfypr2cLfwqMe1WmhYHIQ0hiJPPFA7mdNpFlPzJGWPseKQ6NbHbhQqgdMVpeXgcHNN2H+8RRqFza/woFHf8KBTMwqJ+DU3aoXHzZHNADTxUUzYjqU1l63fJp+nSXLqWEfUDvQUkedeMdUaWcwqxDRkg1yMYyQa1NeuY769a4AKu3JXtWUG21001ZGhZ4Vc0wMSaiJJp8ZqrATkgiq7mpW6VGy0ICxZOPPFd7pYHlrg9q87gO2XNdp4avDIpQ/eX1rKquozrUHy5p4ApsRLAVJisCSGeMMKw760Dq5K5yK6Ajiq80IdCMUbDTPPJLAwykgkjNKhJ+X0rqbjT05+XrWJdWflZZAa0U7lEUYOOlW4AQcniqsLEcEHPpVxTjFJgT8txiormySVeBzUocCpHZcDBqQMYq0B246VZtrplI+b8Kh1GULzisZb51k3citEuYDrlugw5NSQ3ZR+Oa5mPUCe9O+3soyDmp5GB1/2wtg5IAqZLvPeuSi1gMu0gg1ajv1iGWbINLlYHWLOuPvU17kJ0Oa5b+02k4RSB65q/DMzRjJzSsKxux3G6pwwPesmCTAq6jbgTnpSFYtZx3pwNV4yW61KDigRJRTQacp4oADTSM0/GacFzQBXaLI5FN27eKtlDUTJQBXK1E45qyV4qJloGUpFDGovLycVcaPvTCAKBlJ02npULx5NXHw3WoGxQMrGHJqvNZ+YMGtAUHGadwMc6WpXG0Z9aaNEBIIrcVQe1SqoANHOwMhdJCkcA4pJdODjAHI6VuBenFO8teoo5mBg2+nMMhlwKivNKEiEIPmNdKF+XHFKYUI4Ao5mI4mbRJAF2+lUrjSpY0yR+Nd+YFJ6VVurJXj6VaqMDg40NuuDVgS7o+mO9aN5pxZsDpVP7G0Y24yK0UkwG25CSLJnBU5BrsvD+qNcXBiUqSB3PSuOjjIbBGKs6cv2bURMrFXzx6VMlcLHrGN689cVWnDKlN0y/FzEA+N+Pzq5Kp28jrWRD0MGR9nJ70Q3ZEmB0PerN1ENp4rNiwC3GKRSNxJDG2V5Q96tpIJVxWTFP+7VKvW7gGglor3yMCCoyR1qrEytkHr3rSn+ZDjrWVGQJmGPrQxonRVGSO9SK5UZH5UijK5qJyQ4OaANWJwY896eJSp5qlbzcEGp9+ccdaLkmkMGPPWonRfSm2jErtY/SpXFMRUMKZpvlr0xipyMGm4yaBkezHQ1E8JYcMc57VYI5pMUWAhWEhuCfxNMKuHO04qz2pm3nNIBiq2TuPNIxkUZFS4pKAIcydRwacryZ6mpKlgjBNMBoZgPmpFv4zLsKnjvV4xKRgiq0kUaKcKM/SgQ/7WmCTyvrWTqRWR2lb7nqatLZSTjCEAHuelXxp1t1aMPkYOTxSHdI5VJTHPsiBK45qa4uQifJye/NbF6lvaowAIIHy8VzwiYsSe5zQUtR63oOFY4JqzYXqPMwMilVOOTVR7VCpz97sRVeO2WH7qgEnkmgbR2UVzCw2q6E+xqcTRbtu5S2OlcWMjnH5Gk4RiyPIGPfdQTyHbFkPQj6U0CMnHf6VxnnSjnzZSR/tU77fdnALuPfNAuQ7NkX0A96RYV7gHjtXJLqeoA480bfcVKuq3qNw6sCO9AcjOt7/hQKD/SimQBqJutS1E4y1MBMVw3jS8nghkxxG/BFdu+fLOK4HxvMZ7d7dVAWNl+Y9TmiO5cNzzppfOLMRioyKeFwcUjcGutFje9G7DUYoAoET7s0hFCdKc3ApDIlbD11PheRVuWG7k9K5Y428itjw+7Jek9sdamprEZ6XCcLUuKqWxbylOc5q0DXKSKaYRUh5pp60AQSwbl6Vlz2YbPFbRqvKooGmc5cWqofu4IqlK3lsa274DPvXP3YO72qkURSXW7o2MVGb98cnpVdlOT6VE0WBuzxWiigJLm6EgwTWbIcn5akcE9Kh+6cGtYqwhAxFTeb8tRhMnipjbkrxQxBCzM/FXAGwPSq8FtIrVtW8BZV3Cs5Ow0Mt06Vq24wKhSHB6cVYj9Kyk7jLcZqypwKqoMCp1PFSBOshBqdXJFVAc96kjbmgRdTkVMtQRcjirCUEjwKeFoApwFAhtNdc1NikK5oAqMKhI5q461A45oGVnHNVpTircgxVC4J2mgaKzv71EWzTXaozKOlFiifNAPNQiVccmkNwo75osBbDACp1IxWQ87lvl6VYilYgZPNAWNPcOlPFUFcgjJqykmaBWLIopitTieKBCkjFMY8c0Z5oOD14oGUZrUN82KotbHONtaxPUdfemEc0DMaay5+7VOSAg/WujZA3UVUltgT0quYCx4du3WTyJT06GuzBDoMmuFhTZyvBFdPpl55kW1jzSZEkW5oweMVkXNuY36cVuvhhVS6jEsWM8gUgTMoMCM+laNnL5gwcZFYbvtlxngVLZ3TRXAHUE0FWNi8Lou5AeOwrOEhZtw6mtsESJkjqKzLi0EbZUEAUEokiJIIpsq0kD5brViWP5c0AQW5w4FW7hioBBORVBHKSjPrWjIN8efagGT2spKY71d5K81i2bMspyTg9BWxG25aCWIy1HjFWMU0rTEQAUlTbaQpxQBDS7hjFO2HNMKc9RQO433pO9SbTimlD6UAKqZp/meX25pFmWMciplaKQZUZ+tAhqzgnnNU7mceb14pLt9rYQ5/Gs85d9pbBJ70hpHSWqhIAB35pLq7S0hLsMkdBVKJdsAAbJHoajkXzX+fJFO+gramZdST3ZZycbjkD0qOMEKFb71aTRLjAoECHB2jPrSLWhnuCEqs8h2gFfmzWzJAjDDCoRbKvTA/CgLmdsdMErkU1lBO7OF9K1PswI+bmmGzj7LxQO5mblLbV60FPmwRzWh9iRXyq4pxtx3FAXRnlfagAZq49nnBBNMNpub723HpQFzrT1/CgdKD1/CiqMQqIj5qlqM85xSAhlcCNh36V5v4um+0CdEIzkZ/CvQb+dbe3eRhwqkmvG9W1f7dqErwcRFuAe9VBXZpAx2yoFMPNTOctTBzzjFdSKG0g65p5GKSgBVJqTBA5qJetOZ6AAjIrV0SRY5sHvWYPuE1LYSmOcZFTJXQz03T5SwUHpWpjgVz2kXO9V/U1vht2Oa5BMepyKQ0o6UhoENNQXDAIfWpWOKo3cnHWgEZly+4nmsi5Ulq0bhsE1TwGPrTRZQMO4ZAqGSFulanlgHkU8wg87avmA5ySMq/SmxQ+Y+CK12s5JJmODirdppu05KnNVzgZken56Cr8dgApyK10tOQNvNSG329qzc2BkpYrVtIlRcCp2QDtTNtK4DMUL1ofgVEH5oAuBuKlR6qJJx1qQPSsBbVhTlbniq6NnrUyEHigC7byVejOay4uG61ownigllpelOApqcinUEjh0oopccUARyDiqz9auMOKqTcZFAFWQ5zWXdvg8VedgN3NZF1Ifm9qC0VJpsA1SMrZJ9adJljUDggVaQxxlb1qRMtznNUyTnrViKQohptAXEBPGauxxYwetZJuzEpYDOKz31u5DcHaoNLkb2A6p3iUgKee+ahbUI4cklcCuOm1aaRydx+tUXuJHPzOcHrzVqk2K56MmrQ+XuJWp7XVbWcNhuleYtK5XG9vzpUnkQYV2X6Gq9iFz1H7VC4IDfNTW3EHBrzi2v7iJxiU9e5rorPWJgVEpyD3FZyptAdBl1PIoMnrxVOLVIncqTzUzOH5FZ2GWUwe9P8vNVEbBq6j5AFAEXk4PAqe3Dwyb1P1FOClj0qRYiCKBGhFeZIGD70XJLKSp7VFbgB+adNy3B4oJOdmYrMcnvTDceWy7efpVrVYCMOoxj0rJMpWVR075oL6Ha6W7PZqZG+fPT0FPvPuc9qztMnYqpzzWtMC4BFBHUzbdh1A5zVxnDJnvVJmxMeCPXipPNC5zQBUuJCkiuB3rRtZC8eD1Pase8uV34HGKtaXcKcYOaBvY0FG1yK0LZiQC3JqmwG4kd6nhchhQQaJ603FN80EZJo8xP71Mkdik703zV9/wAqRpFxmgB3emlQaN+R1pQcjrQMTbzUgiG35u9VpbhUbjJIoS+3lQBigCV7ZGHsKqupVtiMRVi4n2Jwcn0qtDMDhj1HWgEOitSTluadNaxYyQKurNHtzkVmT3DSSEA/KKLAQ/MHIUkLTyzA8GkBGaUrk0ihN/rSeaR05oZOOSaaE4oAd5rHrik35phSm+VIP+WmB9KAsTLKB1o84Z4FQGOfPUEUqgjgigCY3EYPzUfaImOAf0qs/wB77hNKMA/6v9aALgkhPGf0pwMQbJAPFUi4z90ilDDuT0oCx0h6/hRQev4UUzMKjPXPQVJUZz0NAHOeLbxbTS5nd9qNEVH1rxqPhcV6940RJNCuMoHKjP0NeQoflz3ralszWOwvfmkakbG7IpM8VsMDzSUUtACClwfSgdamXJ6CgBF61YhjzKMVGqc5qxCdr5qGM7LShthXFdDCflFcvpM3mRrtOa6q3x5WMfNXM9wZKKa7YFO7VWnfatIkilm96zLiQtnmpJpTzVVvmoKRUlBJpEiwc1b2L3p6xZ6U7jII4styKs+RkdKnjgFWNgFK4FaK1HcVaSJV6KKcop4oEQkAGmOM1I5GaiJoAgZearSvjIqxK2M1nTk5zQhoHfjIqnJNtbrUjFscVn3Cybt3OKtICb7Q/GG4q0l+oxkZrHDkGpFbJquUDdivN7DAq9G5JrAhPHDYrThnOAvp3qGgNVXAI9a1Lf5lDVhwOGetq14QVImXV4p4qJTUooIFpwpKcKBARxVWeDcC+efSrnao3HagDn7hWXIIrJnU5I9a6S8gyfwrEuYGCk980GiMp4/mqJ4s89qumNgOaqSyYLLjpVDKUkeGz0qtdTlU2jj6Ut3dbc0ltH9qIOM81okAxUmkt921itZ07YO2u7jtUSFcADjlcVy2vWYjm8xFwG9KcJrmsIwz1pMUpyKTOK3JCik70tAE9tEZJOBWx5LRxjPXHAFVtLjPm5C5Brea13rnHOKxnKxSOaa5kjlO0mtLT9XZmCzHjpUFzpkhlPycVX+wyxnKg8UPlaA66O4RxhDnirMUhRgQc1hWLnb8w5Fa8PJGD+FYyVhmxHJyDVlXB4rOiJAANW0JzUiLSjmpGAIqINxSGTigkr3YDqVJ6VzssYik+Y554ropV3Vk3VqTJuP5UFI0tJcHAPWt/HHBrlbRts0YUkYPNdVGQV3DkUEszrpNs2fWqFzLtUir+oZDBs8VhXc4Klj0HegaMy6uykjMx4zWjpN2NgYjjNYFxKkr8citnSlAjAUZ781TWhR18TiRAw71MnDAiqNszCMZGKuIeKkhizsQcg4xWZLNdNLlZ2CjqtahG8VVltGcg45FAkUxdXecrLnHY0jX2oKxOQR6bas/ZDGMY6+lOaLjigehzd942nsrvyXs8Y75qjN8RnUbILNic/MzN0p2uaNLdagcL8uOGrnb3QZrUMxX5R0NawUXuOx3WleKrW7s/MnfZJn7tag1O3ODGC3cHNeTWMMk11HEgPzGu+hjW1iRMcj1qZxS2Cxq3V3NJxG2B3rJnurqEjZMVGeRmteDa1quQNxOak+ywPy0YJx3qA2K1tq8vkgPz71ZjvRIMgVG9nHjhcAelLHbKFwKA0JV1EFtpQfWpftiMMg1WOmx53hmDUf2fj+Ntp60C0LK3SM2C361J5seSNw/Os9NPXPDMRTzZEtxuP40BYs+cgPJp3mq3Rv1qqbOfPA4potbjPoKAsWzJ70K9V1tpV5Y5ppinzuUHjtQBZZzTQaqrFdA7iCCTUjm4VclRxQFiwJDTgcnt0qkJ2ZckEGlWVsdCKAsdd3/AAoo7/hRTMgqM9akPSoyKAMHxDA82m3EYAPmKRz2rxd7doZTEcEjvmvb9cAWxkk3EcYIrxvVRJHqLKyYHYgda1pPVo1jsUyuKjIqU5zmmMK3GMbrQAaRutOBGKYgqeM4OKhqSL5nFJjL2AOKTYSeKn2DbnOTToo90gJ6VlcZs6MphAwenNddZy5jYHqelcxZAIq46Guhtm+UVhLcGXNxHeqE8qhiM5zU8khCmsu4PzZBpCRHK+TUeaOpp4WgoFXNWoo+KbEh7irSrigQ5UwM0pHelBxxTHcCgQ7IHfNBYAZqDdzSgE0DELZ5qvKSW4pbi4jt/vHn61jXuuR26Fsgk9BTUQNGQHniqjg1jf8ACTjHzKSafFrS3QPG2r9nIZfc7ORVN335DGoZL7IwPWmblxuBz3NCQDXQBu5qSOPjNQlwx4q3CcKM1QEkaEVcThabAEfgmrIiqGwJrckMK6C3PyKKxbaP5wK2YhtAqGJltDxUymqqnmrMZ4oIJQaeKYKkH0oEFRtzUh6Uw0AVpQG61QngVx0rScDpioHjxQUjJ+yK2RWLqsIt0dgK6h4CTlazdQtg8ZDimikzz2V/Oc5BHNaGnF4AOMjNXX0XMrMpxjkUz7PLE3K5FauSasM3IrxHiCkYOKy9TKSQlduTTkB2gkEGo5/pWcdwOXuITuOBVfyXbtXTC1jkf5gQTV+LTrcLtCg+9bqpYVjiWt5VI+Q4rRsdJuJ/nkjZV7ZFdfHp0eR+7U49RV6O22ptA69qh1QsZNjpywxAEDNaaW3bFWo7fDdKtpEAOlYttgZbWmRgIDTG0lXU5wCa3ViUdqXyh7UXC5zy6VgYC5+lLFp8okwn610aLs6fyp+wbs4Ap3FczhbSRoOhOKbG8m/BHH0rWwGXBFNFqhPSkFykJAp5o81T2q6bdMY21CbX2zQK6ICCRkCq08JbkVoiEqMEUxoqB3MdIisvJxzXQ2GfIwazZIM4IrRtSQlAMbdANncOBXIa4VWJlTIHtXXXrARc9zXJa4oSDg5zTjuETkvMaNcg/nXUaFOXRfmzXJyMSCtdBohKQqRWtRaDR3cLfKM/lUqzYOKzLW63Yz1xVkzBTnNYiaNeHDAVPtGagsjvj3GrYAoIZCQPT9KhZFPpVkjPPpTMAnOKYrlKRI+j7fyrI1Y2ctsyOV24607xfenTdMDJw7vtFeVXWp3dwxVpW256Zq4U3LUtGx5kVtqkbW+3ardq7GN4ni8wsD345ry0SP2b861NCurn+1reLzW2s2CCaudPS5Vz06wVHVTG2VPrWosHOcU2xs0hi6d8ir2RisCJMqmAN0FOS0ORgVOGAqeOVRjnHFArlQ2MuwbOee9JJZugGfxrT8+LH+sHPvTXkQjqDTsLUyBblCdo4p3lNjcRjHpWgPL3fNSShPpn0pDuZuR1BNPA4qL7Mwd+chjkc9KtrFhQCRmgCHFKM+lT7BRsGKAIsZ7Uu0Z5UVLsFOCDNAXK5ij7p+lAt4c/d5xUzLzQg5p2C5o/4UUd/wAKKCANRnmpKi7kUAVL9FkjwcMDxg9DXlHjKwa11ISKoWAjjBzXrsqhlI6+ua4LxvaZh2AcKu5m9OlVB2kaRZ5/HkjtTJR3qeNSvamTYNdCepRUpBStxSVYiQDirNtH8/NVlcCrEEnvUsaNkR4QdDREuDUMMxJCn7vrVxF9KxZRa08uo25yufyrprdx5YrnrNAnHrW7bY2YrKQPYkc5B5qqy5arTj0qDbk9KQiJYualWIU4LUyqM0ALGgC0/pTtuKikYKOtAhHkx3qIAuaYxJNDSrFHuZgKBiu4j9OKyb7X4bQFQ37wVm6prfzMkZz71y1zK0shdiSTWsKd9wL2oazPeTE7io9aznZ35difqaZmpD92uhJLYVxnapElMZ4NMxSAj0piOg06xN2glLqq1bmsSqkdqxdMumikCgnb6Zrr42EtsrFc1zTumUczu2MVwcg1PFITV24hQuSFGaqumz2p3uM0bMD8a1I13YBrP02Bim8/hW3boO4rOQFi1jVPmxzVuoo14qdRxUkscnUVajFV1GKsx9KBMlFPFMFOBoJH44phFPHSkIpgRHFRuKlIprDikNFdhj8aryxgjkA1bKnHNRsmeooGZUtsM5C1Wks93O2tzyge1NMIPBFA7mB9j7AUx7EY+7zXRG0RhjpUT24zhQfrQO5z5sBwdtSRWzIfatj7Nz0p6wD0o1C5QihqysdWVhHpQI/agVyJUqUDAp4SnhKBDAKfinrEaeIuaAuMVafs4qQLTgtAiFVPpUgHFP204LQIiIpoHNWhHTTCwPFFgK5Ud6SSEYyKmMRzyaeqcc0AZ7QMelLGNhweKumPuKjaME9KB3KF+C0HAzXGauzCMhs13lzGPJOfSuK1qM7T021USonIthm/Gt3TSUiUVgnK3DY6Z4rasSWCitZ/CNHSQOmzKE5q0ku5gBjd0qnZLmPAGaUgx3HXBzmsBnW2YZIwCeauc464qhpcjzoGJB7YrUlhKopA4zzQZPcVol8vd0YiqoIB65qV5mhgJ3ZUcdKqZMgyuMGmJHKeP5Y5dOjj3ZZX3V5axwa9W8WabJd26CFVJLcjvXLw+AdWuVEiGEAnkN6VtTmktS+hyIrT0NtmuWrkZUPk12yfDNRDl7lzLnPyjinL4DWwKzpLKzA85AqpVE0F0dlbSebCsmCM9qkas+2l8m3VXc8DpTpb5SmQOBXN1F1LjHjrUfmKDksOPesSfVyQdhyRxms46pLk7zjPAplKJ1LSYDFsBccE1CL2CM4E6DPvXC6nqbQzBWZjkf36bHfxtEpcYJ6YNFmHKd0+pRg48wH6UseopI2NxyPWuNZzIqneV9CTVq3kZMDk89aAsjrhcDON3XvU6SNtOCCKwUZwFPf3rQt5Gwc+lITRe8zml801Cpyop9FySTzTinCU1DRmgCbzQafGw3ZqoDlsZq3CnXJ7UAaHv7UUf4UUyANRjrUhqLvTARl3cHvXLeLYh/Zs6hP9YNoPpXV1k63CklhIWH3eRSKjueOSI0MO1h8w45quclM1Y1ZpDfMmOKg2kx4K10ra5qVHIzSAikcYNNWtCR/HrUsXGKr55qeE5OKTGalpGxw3athI/lBxiqukxKYzk9PWtPbyBXPN6lCwMAw71tWpytYduhEjZ6Vs2xxH71mwJyeKQc0/bxmnAA9KRIxVqVQKVUp4XrQBHK+1OTisuaYtIADUl7McFVP4VQVjjd0oGiWe48lCzHpXMavrrv8Auojx35q1rN8yxlM9RXLMMsSSTn1renDqwZZhBl5PPvTJk25q5Zwk4A70moQMnHcelaX1EZuKXNKAT25p32eUru2nHriruIjJpOvSplt3Y42Gr1rpUkjBuAAckGlzJDKNuWSdSvJ7V2NpchbRd4+Y9qxotLka734wAfSt+G0wgyOlYVGmNEBQuxYd6lisxIwLAcetXI4ewFTJbtuFZ3GSQQhVAxirsUeKSKLCip1XFSIcowKlWkHSnL1oJJVGamSo1FTAYoEOFPWmCnCgRIKU0wGnimgGEc00ipSKYRSAj200pmpcUmKAItvak21KRTcUDuN2DFHlinUFwKAG+WPSjyhTwwx1paAuR+UKBEKkooER+VTgmKfilxQA0CjFOxS0AIBTsUopcUAJtp4FGKcOlMQoFSbeKaOlSr0oAhaP06Uzb7VbxmmtH3FAivtprIOuKseWDQU+XFAyjKm6MiuM8TQNBHnbnPQ13gj5xg1zXiaIuCHH7oDrQios8ykVgc/pV3TZsDI7dc1alsflJAzmssgwSNitrqSsXY63TbnbJjPytWhMEMo5rkLW5fzIyCQM1vPM4+bqKylGzGdlpJK2ybeGU9u4rYa5jePhsMeoI5rn9JuI3s0eMn0bNXZrgt8qqPrSMnuS+YJpNg4QHr61ZSKNONtZIkERyc/WpX1FBESSTj7uKQWLDIjyAkKRngEVoRqiJhQAB1rl21BHcM0u1vZehqT+3LkrhdkijgnGDQFmdIsiHgGo7h08skgH+VYK6lJgFcKe4zT5LzeBmT8KYcrGXUPmFipxnpVf7LIIuTnirXnBvTFRvJg5zSKRnLpsjMRkLnvirEOgDOZJQ57EjpWjDIjKCSKtKRjrQFzMbQLSVg1xBFKR0OKmTRLJcFbeMYHHFaGeOtGaYtSm2lWpILQxscdcU06Rb7shFx6Cru7tSGTaeooDUz5rMRLkAcVUinJfbjpWlcXScqOTWaXRSeKQ0WvNwRUv2gZxt/GqQlUAHGTUkcoc9KAsW1fNSqCTUSD2qyhUUCZE8RD5B4qSNmXoe1OccZpgx69qYjY+vpRR2/CimQFRHrUpqL6Uhi1UvoxJEyNyrDB9qtimyAFemaAR4frkb2+rSQyKRtOFOPvCqZYFetd18QLcizWYRBdjYL964JFJXoea3g7xNUVpRUR4NWpIz0xUDIRWqYEdKpIPFNpRVCOh0SWR1YfwjrXRxplMmuO0qdlm2jgH9a7S0QtCpPeuWorMtDlQBulXYKZ5OACKsQJisgLATilCYqVVGKNuKCRuMVFLIQpqZulU5WoAzLmMl9241XnkCpV6bBrKktJ559uCq/3vWmikZVzavdSYAzT7bQCykuM10UVh5agEZNXooQi9KrneyA5+10TyZg3SrE2iq0u4jdn1rb2Z7UjKaXMxXOak0CHdkqR9BTl0tY12jkHsRXRbfQU1kBPK0uZjOeXTF3fdAq3FYKmD3rTMPPSnLHu4xRdgVFgXGAoqeO3xU6xAGrMceOopXEQxW4B6VY8lR2qbYMjFBQ0CuR7cCnKKftooEJinoOabUqLQBMOlSCmDpTxQIWlpKKAHZpwNR5pwNAiTNBpuaXNACYo20A08dKYEZFNxUpFNK0AQmq7vhquFarTxc5FIZF5vOKcJOetVmyppokGetAzSEnHWnhqoJLU6ygigVizmlzVcSe9PV6AsTZpwqINzTwaBElLTAaeKYC9qcKbS0CHipF+tQ5p6mgCytOqFTipAc0CGsMc0mcipKZtwaAGYxzWD4ki83TX+o/nXREccVmatCJrKSMruyM/lQOO5x0duHQqVGe9YV/p6wu2ORnOa6CByzsp5OccUzUbQyx7h1HFOLsbHKJsVe+R6VtxyhlBQ5GKwJFaOdgc5zgirdtcmJDt5FaSV0B2ukOrR7V5X+RrVCtntj61ieHt2zleG5zW5cP5cfC5P1rFkSD7I8wO7JHoKjltY4gqk4z2qzp+o2ccX7yYRuTjDetGoTxSONrq+BywoFexnNaROTjimmyQDp+VAuE34Gc1ZEisKCrlX7KvTmm/ZiOhFXty4pmRmgVyFbdweP50hhPIOasBqCcmgLlUROo4J46VZ3yhAQfmoxQM5oC4onkAy3NRm7mzwtS4o2A8DFAFd7qYnBGB60wSykYPP41bMSkYIpCgB4FA1YpjePvJ+IqGUMPXn2rUMY7inKq+goC5kea6rtAyTx0q5Yx7EO/ljVvyoyd20ZpNoUnbQFyG8maMbEByfSi08x23E/Wn7QXGRmraIqrxigRJI+2I45bHFZIv5fmWRSG9q1CM0ogiznaM4oEbHb8KKT/ClqjMQ9KiFS1FSGFO470lL1oA5fxdYG50W6RBufZuA968nRk+XbnIHI9K911CPdA3GQOcdyfSvDtStnsdVuYpcA7i4Hsea1p9jSOwxju7VBOABUsDZJzTLnGytVuMpNz0pPanHpSVoItWNysE4Zhn2rvNOuI5oFww4HTNedIPmBrsNFkzEoFYVl1KR1caBlqzHHjnFV7QMVBPH1q+ornEwVcUjEL1pzHFVpGyetAiOSXqM1UllzUsqMAcU2C1d+WoKIY4DI2T0q55Cg9KtJAFXgUGM0CuV/LFLsqwI80NHigCuQAKZjcastGCKQRj0oAiCYo8vNT+XT1joAr+TkUohIq2IsUvl0BcrpCAcmpdgHapdgo280CGBaMVJUbHmgBjUlKTzSgUAKo5qVRimYwKN2KAJVPNSA1UEuGqZZQR1oETZpCai8ym+ZxnNAWJwaXNVxJ82M08vigCTdS7zVffzTg/HWgLE26pEkxVbfx1pPMoCxc359KNwzVMTe9SLKCMk9KBFikKBgc1GJhjinhsjrQBnXkRjUkVmhzg1vXGCh3DtWBJHtmbHAoKiSrLU6Se9UkBzUm7FAy6JOetTK/FZ6yc1ZjfigC4h55qYHiqYfJ4qVXNBJZzT1NQBuKkU96BEwpajDil3UwH04GowaUHmgROGwKkV6q7qcrUAXA2aQ1CrZFSg5HTpQIXtVW5G6Jx0q2OtV5+eKARwVmwhv9p/vEEH61uXcG+3bYMkDNYWoqYtYkkQEYPSuitJDPYhz/EOaRrc89vbaVJWYr8pNUMsrY6KeDXYarblJjgDafasZ7BZW6c1pGQzV8M3UkcXlscqD8pNb7ziQfMea5/SoPLwgPI61qOTk1D3Bjyse8sVznoDTsov3R16mq5Y9aYWbsKQF1QAeB+NI2c4yaqCVgOhFPExx3H4UAW1bC8nJpfMIqosueuaXdg5zQKxbDnFLuI9arLKMcnFO8wY4YmgCcSH1o3k9DVXzD1pwnBHTGKALQcjvSeac1V889ulAkLHA70AXfPYcBcn+VCy4buzH9KiWOQrsT73c1cgtSgy/WgGSIjEZI60rKUHSrCMAR0qSdd4HFBFzPAbvTJmMaZHWrhUIMmsy9d5cqBhRQUiAXhLfN0qaPUUDYbIrPFs/oaa1s5OMGgdjYGox56ge+ael+pPBB4rBMDLwQaPLccAkUBynoPf8KKP8KQVRiBOBUQ4FSHoajxSGLSikpaAI513L7V4943spE1VrjZtjGAMGvY5cmNgOtee/EDS7iW1+128m6JP9YmKum7SKiedRPinSfMM84pgXBFT7QQRXQWUzTamdeKiwKpMQCun8PF3+UGuX6VveGpmF7s9aiovdGj0S2x5SjvVoVDaKNgJNWtoPSuQTI2Gai8vJqyRimY5oAj8sEcipEXaOBTwtPUCgBmKCKeRTNpoAAtKUzT1FO20CIdg9KBGKnC0u0elAEHl09UI7VLtoxQBHijFPxTcc0AIRSU41GzbaAEZ8Cq7y88VG8mSetRByzUDsWk5qYLnmmxqNmacXCCgAbgVWeTDUSzgVQmuADk8UAkXd2TS78VR+2IdoQgnvzUiy7u9A7FozHFRmc4x2qBpKieTAoCxcWYdc1YWcHANY5mIHWkS7bdigdjYMnzU4OAuazPtAznNRyXxCUCsaUl0EGScAVWl1K3jjJM6g+nrXGazrbu/lqxXH61z0l1JIfmkbIPHNaRpNhY9NGtQEABx+dSjVYcjEg9xmvK/MmI/1jfnU1vNNHMHDk49TV+yDQ9ZivFkHBq2twoXrXCabqxkQbjgityC8Ew4bP0NYtWCxvvMHj61UaIMcmm25LAdatbO9IWxnyp5Z4HFRb60ZosjpVBouaCkRmQVKk3HWq7oV57VFu560Aa0UoPerMb81jRzbSBmrsU4J60CsaYkFSK3FUQwqzG/FBJPmlBqPNKDzQIlBp26owaXNAEmaUGo80uaALCtipVbPQ1WQ5FSrx0piLAPFRy9KVSaWT7p+lAji9ZjH29sLhSOtXNNbbCsY6Ua1GMqwB396h06T5PcUjXoQ6t0XJ5BrPt4fMk2jrWtqcKvFv7j0qpYYEpx6ChD6D0tzb/Pjr1pry8VrzWokQr0GM5rIks5EbAbK54oC5GZqaJwDzT2s3BB5pptHzx1oGNMhJ9qf5vvSfZJAMHNILOQt0P5UAL5vPWpN+aiFnKHPB/KpPssu35F59DQA3zSDxijzj3NM8iRfvgKfem+Q2d1AE4mJFIJ+o4pm07OQR+FJGpJxg0CsSlmJAXnNXba2d3Uleajs7SRphhh710UCRQQ/McmglsSG2Ea4bk+tEzFVwgU/wC9UT3Q3nhiPpTxIu3lc0yRI43wGyo+lLcXkUA2sxDHoBVWa9dQQsagjoc1hyySyOS3U+9IpI1pdUi4GWz600X8Z6j8cVkhGI4GaUK3PHPpQOxqtdxEj5hj0pDcQ5ByKzFQnqMUPASMZ/WgLGnJLbkjJFR+ZACcYIrNFpIvJbP404RuuaAsd/6fSil9PpSVRiIelR1I3SmUhhRRRQAHmue8XR7fD9y6jhRyPWui71VvrYXMLoVDq67SG6ULcaep4FcY83Kn5RTo2yN1Xtd0yTSdUktZOBjch9RWYhwdtda1RoPcc1XcY5q2QCtVnUmmgI+1amgzmPU4h68Vl9KnsHMd9GynGD3pyV0B7DaqfJT3q0BVOwk32cZz2q5muET3Exk0bad70d6AAdKUUlKBQAEZpQtKBTgKBABS4oxS0AJS0tFACUUUmaAA0wmhmqMtQAM+KglfNDtVd2oGRyEA8Gmw5L0jc0qHac0FGiGwgFV7iTA603zfl61UupjtPNAjN1XU1tIyS3zdua5K712e4JCttxUmsl7i5bDH5eorF+zuXOM10U4q12MuprV1Ec53H1rX0nxK29luzjjgiucNtIB93NSwWbv1GPWrlGLQrneQX8d0u6OQN+NTMWIrmtMg+zLkEkmt2KRmUZFc0lYokJpoPNB5puOetSBLv4qKQMQQOtOFSKuSKAMOfRFllLkE596ibQol7c104QY6VXkQZPSqVRoDkrrTfKBIBwKhitzs4FdJcxBuKoPEACRwBWiqBoZ8YKZA4zW9oRcqQSRz0NZnljIOK17FkgTI60pPQDqoMIoyasrIG7VgJfH+9kVciuwV4PNZEtGqelVnjGScVX+2Hoaa92DxmgLBKo6VSkTHIqw0w6k1XkmB4oGQNuFOinZDzTWbNRkGgZsW8xkXOelXo5K5mKd0lChsDuK2be4XaCT9aLCaNPfTlbJqmJgTweKnRqCS4DS1CGp4agQ+jNJRQBIrYqVWqvTlehCLQapcgiqytU8ZpiMbWU+cOBxjBrFtQykkcDNdJq0ebZ3x90ZrnLeUFNw6fypGkdi5PlrV8DtWXZ/JLz1atqCP7RHwcDvVIWRgvSS2VzxQBqsdlsrHnArJkuxuPTNa8qgwgdiKwXspTJjGcHigSJPtm6RVJyT0q2rqpwwFVrPQS7edcSFWB4Ran1CxEIRklbnsaCiYSDdkKKkVgx54+lVEBQKDkmiEvJclM4UCgRoLGrCkYIrYGM0vljZjcRWbMZQ5G8ADpnvQIvMkfdQTTfJQsCFHvVVJWK/Nz9KkNztXpQMubFIxtFRtFGGxsqib8g/MCKfa3T3MpUfdx1oFZllEVHLocH2pxMrdXOKpPI0DHJPWlOojAwc4oHYuEsB94ihW4wXP1zWVeai4iMioWI7Cqr6pJ8u2M5I6UBY3JF981VMaEE45qr9rZ4N2BuxyDVf7SVwAevagLGkgXrxxTwUPUA1jS3UiDcKrG/mwTuAPbmgZ0TAcAjBPTPSo2aNM5ArnG1S4I25ZvpVaXU51hfHzMvX2FOwHUrPFjJ2gU5drn5RxjrXJW1xPcbQ0pBb+GteMXKp8snT3osFj0zt+FFHb8KSmYCHpTKe/3aZSGFFFFAC0oHy02pBQI88+JenqbW2vVjHneaULAn7uM815mpwea968Qaf/AGlpslsFVtwIw3TOOK8IuLaezuZLW5TZKhKspropO6saR2DfTW6GkHSnAY4IrQohNCHEikHnNPYYpIQPOjz0Bp9APWtD/wCPKMnptBGa1jisrRwHsY3U9B0rTrhe4mLS4opcUAGKcKMU7FAgxSiiloAKWkooAWiiigBDTDTs0wmgBhIpjUNTc8UARPVd6meoXNBRFtNGMUuaUc0DI3fAqjcSZXir7R5U8VmSqQSPegEY88CNMzEYJ61HFYIXLdq0JogTmogClaKQxUtIAOVH5U5LSIOSF4PtSB+KhkvtrBV9eaWoFtIArcAVaAwuKzobxWbk4NXlkDCpaYDj1pMZNHU1OkeR0oAaqZqdY+KcigU9iAtIBhAA61A+Dx60STZOKqS3Ij53A0AR3IwTWbLIEGOtS3N+pPasuSfJ56GtIoCcygn3p/2oqmKo7/SkZiRV8oGtbXpIwTWlBc4XINc9AQvOeaurLgdaiUQNpbsv36Uvnd6xRdBe9PF4Rzn5e9LlA1WuQOrYqnJdFn+U4+lUJLsOeDUP2jac01EDYS545596ka6j9RXOSXzgEDAFQfbTn7xp8gXNya6VG3g1asdVSQbc4I965c3RfIpIZDEdwbBqvZgeh282/GDzWnC574rhNN1srcYfoRgV1dpeLKoYHrWLi0SzYVsnrUoqrG+RU6mkSSg04Go88UoNAEmaM0zNIX4oAnjbPerCMB3qijYqynagRPKqvGQRkEciuWvYUinMcYxjmuqUfLg1i6xABtnAwQcGgcNGSabHiLHem3EQNxmn2bjylYd6nnXoaAe4qQ+ZHioXsZt/7sDHfNXLXrV48HigVzEjtbtGbpj3pWs552zKAAOgFbVJ+FOwcxgNpdwT1yO2KamjTlvM80qx7Yrol47UuaLBzGGbC6AID+YP9oVGdCkmXdLKQ/YKK6HPHSkosHMc/wD8I5J1+1OPakk0JpE2eawHc45rotxpO9IXMzmpPDbkLsuX4HOVBqW20Oe2Ixcbk7qUroO1FOwczMGfQmueXdo8H5dv9ahTwuFfc9w7HHRRgV0tJRYOZmEfDcDptMkgGc461E3hWEqcSybv4a6KlzRYOZmHD4cto1UEMzDliT1qSTQYJG+ZAV9OlbFGaLBzMxv7At9u0JtHoCTUJ8MWJGGtywPPLVv0ZoDmZhjw1aBQEiRF9B1p0fh62j3gRKVbrkVtUZouLmZiv4bs3ff5YDdiOKki0OBIvKMUbxjOM8H8a1s0Dr+FA7sf/hSUvX8qSmSI3SoxT2+7TcmkMKKBxS0AJTx0plSDpQA1l3KRXkXxC04xa412gby2jUNk9Gr1+uV8ZaSmo6NcIBtb74Y9sVUHaVxxZ4yhzUlQrkcCpFOa6maCkZpEX96v1FLnFM3ESD60Aes6N/x7xgcAL0rUJwcVk6E6/wBnxMSMkCtXq3WuJ7iY8U4daYKcKBEgoFJS0ALmiiigBaSiigBRSE0Uh9qAEJqNjzTiaiJoARj+tRM+DTmNV5GwetAwd6rs3NJI+ec1GDuPBzQUTAZp3QUi9KdgUCAGqs0ALZqzVaecKcZoGVJIQBWVcMFJFXrm6+Q4NY08vmNVxGI07YwenaqksnNK0nzYzVWZxtPNaJASCUqwOe/rWra3Yxya54TYp0c7K3ymqcLiOsW6UVet7tAOua5D7eyqAeTTTqcgbgnFZumx3R2bXQOaqTXmDtzWFbakxHJzRc3QLbh1Pel7NgaUt0Bnmse7vGJIB4qvLdH1qk8hYk1pGmBY+0Fjzk0ruCtVFJzyakLcVdhD1k5pwk5xUAPelB5zRYC/DyKmedVXGeaqJKduBUEpbOSam1wLZmBPBpfNNVI2z05qbOBmnYCXceuageU5OTS+YMc1E+G5zTsBG8hJ4pmaQg7unFFOwh2aeX+XFQ807rxQAF2UZU8jpXW6FfiWBVZsSdOtcefepLac286MC2AecUpwugPWLa4IAB5rRifcOlczpV4s0K4PXvXQQn5RXK1YGWs84paauMg0+kSJmoWbnFStxVN5CG60AThjuFXo2yOayo2LNWjHwBzQDLi/WoNQh861cAZJHSpEYipT8y0yVuYliuweWeqjFaLDfF9KqmMJMW6E1ajOeCaRT1GwbvMUdOa1D96qMafvRiruaaJYtFFGKBBS03vS5oAWkNFFABRRRQAtFHeigQdqKO1FABRRRQAdqKWjFACYNLt5p1FADcUlPpMUANpR1/CjFKBz+FADu34UlL2/CkpgNfO2mZqRulRYpDHdqWkooAKkHSo6kHSgQVBdIJIWQ4KuMEGp6ZKu6MgdRyKAW54DrdmdP1m6tWUja+V47VQTgGu28fafONdju1VTHNEFPHIYZ5NchPGYiA4xmuqLvE2RGRURPPvUhNMx82atAd14UumMUfmsSDwRXZkg8iuH8NsqwDI75rs43DRrXHP4gZMMU8VEDUozmpJHg0U3mjNAD80gNJmkFAEmaTNNBozQAuaTNNJozQAjGoHbmpGNQOaBoQtVKdxyc4qSWT3rLvbkINo5oGibzA3FORsGqEUwK5NSiUZHNFirF8S4707zapbzjNQPeBc4PSgVi3d3QRcZ57VjSXu4nJwaqajfO5BHODWa10dpya0jC4y3d3h6A1T+08Hmqk05PvUHmmtYwFcstN82c1FJJmod9HXmrSFcOc09cjmmUu4Y60wHl6ZuzTCQelKvNFgLMDlTU7klSarRCrB+5UsZSdiWpM8VY8oMeBT/ALIx/hNO4FQdKXmrRtSvUU1owo54ouKxCgJ4xUmwkgVPFGMdKd5fOQKVxgsW3mkkQN1q7FCWXlTQ9rkZHapuFjKA2MaljwaeYvmIIp0UG3J5p3AjaPjpUew7cYq+I9woW359KVwMxl9qi6GtOaEA1Ukj284qkwIDSU40zvVCGnOaSnkZ4pCMCmB0Og3rBvLJ4rvLGXcBzxXlmnzmK6Qjua9I0qXdHXNUjZ3Gb6YPen9qrocAVNuzWRAkv3c1mO+WIrSl+7WNcPsloGi3AfnzWgDlMA1mQOCvFXIXJagGX4T+7AJyRVhTxiqsRqwKCSC5UAg449aQNgcVYnQFeaq47UAi7AobBq1juKq2nYE1dxTQmMopSKTFBImKMUtBoGJS0lAoAKKWigBKXtR3ooAKKKKBBRRRQAU+mUtADqKTNGaAFopKWmAUo6/hSUo6/hQAf4UlL3/CkoAa1MI96kao6QwAwKWiigAHWpB0qMdRUlAgNGOKKKYHJ+N7BZtFmlEixtEN24g547fjXkNxO1xKHYYOOa+gr2BLi3kikClZF28jNeC6zY/2XrF1Zby4iPU1rSNIvQpClAqPcTTxkCtijotEvFjkVGrvrRw9upWvJo5TFhl+8DXoHhm/+12ytJIFbpiuepG2ozolqYdKjJ56U8GsiB7dKbQTmjHtQAZozSZpuaBkmaaTTN1BPFAh2aaWpm6msxzQMV2qs7HNKznNUbm6CBsmgZDdzbQRmucvb5lmxx1pupaiWchGxWNLcFx8x5FawgUa/wBuIXk0q6iB71hGclcZpgnYVfsxXOifWlVcHis5r933HdkHpWc0u8c1Hux0pqCC5de7J96rPIWNR7s0Zq0rCELGm7vanHmk28UxCCnCmiloYC5pO+KUdalijLHPagZGq/N0q3FbBx0pyWxyMCtazs2IGRUSlYZSh09m+6KkawlUd66CG1CdqseSCMbQaxdQZz9tpvdxk1omxQ9BWiIeeFqTysCpcmwMG4sfkOBzWZLZu4xg8V1sqKVxiqTQKP4apTAw/s+1QKsxWvQ1ee0DkEDpU8cOAARQ5hYgWDaoxikaEEdMVfEYxTTEOtTcDBmtf3+V6VZisgeTWl5S+gqQKFHanzhYz1sQOarzW+OlazNhc8cVQkkVjwRRzAZsseOvSqcgzkCtSas+T5Ce9aRYFMxH6ioCpBPHSr27gnpVWZgTWiYiGnMPlpKCciqEJExSUEcYNei6FMJIEbPUV5wcV2vheYeUq9Qvas6yugR2iHiplNVU9R0q3HXMJiy/cP0rlruYi4IY9+K6mX/Vn6Vw2oXCi+ZMHrwaBxNW3ucHGa1beXPeuagm2ck8Vr2EgLE5zmgp7G9E5GMmrKycisxJu1WUkz3oMy/K25RzUIHNND7h1p4FAiaBvLcZ5zWhxWYAdy4PetFTkA00JjqTFLSUyRDSUtJSAKSlooAKKKKACiiigAooooGFFFGKAAUtGKKBBS0lO7UAFFFFMApR/SkpR1/CkAf4UlKf6UlMBrd6YOlPam0hhRRQaAAfeqTtUY5IqXtQISiiimA1l3V5p8RNFjR01O3T95ISs3uMda9NrA8U6XNqmjT21qQJvvIW9R1H404uzuVHc8MXrUgHrUr2k0ErxyoVZDyO1KsbN2rpuaDcVuaBcGKQqT7jFUUtG8rIHNRZmtmwMowqJO6sM9SsJxNEpJ5NXsYrl9C1JJYY1cjPtXTBwRXNYljqCeKTNNJoACabmlJppzQAd6QmjdTTQAh5pjHjrSk1GxxQBHI2BXPapc7Eeti5l2gljwK4zWL0MXUfrVQV2UjKluN7tmoGfJ61EzZOabmutR0ESE0c03vTqYgoop2OKQDRS96XbmgJzQMKKmSMscYqdbI8Eg0uYLFLFCxljWp9hJHApUsZFbJAxS50FitBAOMir8VoD83T2qRIwBjHNXYI+BxWcpjIY7f5hha2LaPAHSmJEBU6fLWUpXGWVUZp4GO1Row9akzUgLx6UnFHamEnPFAhkinNRbMk1aHPWmdzgUDI0i9elBjAqwgzxUqW7O2COtAFAio9wzjNbX2IAcrVWfT1aXcgxQgM89elMaTGd1bUem5UGszVNOaJiwOFpoDIubobSAcViC8Imbmr91AVGecetYk+Vc4raCQGiLsHqarTTBjwapBmxTdzE1fKK5O0hwcVAxLU8ZI5ppHeqSENFHaj8KQketMQDBNdLoPmCZdmdveuaXjmuj0O7ZCsROVPQYqKmw0d5aOWiy1XomOaybZsKPStKGQYxXKDLMnzRMPauD1RVF2G9Tziuzmlwjc9q4PV5ZPPKqO9VHccR7zbAAoFaekzO6n2rl5ZW4BzW9pzfuFZTj1qpR0Hc6BX+bjPvV2F8Lyayo2J5JqwkjCsxGmspLhasPIEYEnisuCY5yeopzztJMF9aCbG/EA6BgKvKMKBWdaOdqxnoK0l+6M9aaIYUUtHFMkSkp3FGKQDKKfikIoAbRS4pKAFpKWigBKKWg9KBhRRRQIKBS0tABRRRmgAooopgFKOv4UlKP6UAHb8KSj/AAooAa1N4pzU2kMKKKKABfvCpBTF60+mIU0lKaSkAVHKuU461JSHOOKYHl/irTFj1i5ld87wCEA7VzKRAEMBjmvSPFNmjSCf+Nl28VxTRqsgULxVRkbrVGtY2UbQjABzWP4j09oglwoyvQ8V1WnhBGMDtTdTtBd2jxAc9qlSs7gcj4fu9kuwH867+1kMkat7V5lbwS2epBHO3a2M16NpL7rQE89qqa1BmgCMU0mg0lZkh+NMP1oY0zdQCFzSZppNJmgAzUMzYXNS1XuXwtA0ZOpXGy3JJ4FcPfT+bK2DxXRa9MRAwB61yJJya6KUdLjYlIOtLRW5ItPFR0oPNICUYFG7tSHpT0iYikUKozU0ac8irFtaFl5NXIrE+Zg1DkAyCIZBxV9bfcOKasGztVmNSO1YtjJUhXaBgUrIuMYHFOB4xSYJNTdgReSrdqmiTy+1TxQ5xxUslo2AQDSbAj3DHpT15qu8bhsc1p6XaGTJbmgCttkzhVNWVjfbnBzit6OyTZwOfpTzZLjmkTc5lWd5CgU5FaVrZeYORz3q15Cwu3y9au2qLsyB1oFcqxaWqvu65qw+noyEkDIHargXFO4FAuYwPswQk471btUUHkdelTXEQJI7VJbJt20BckMI2k47VmlAJdh6k8VtvgxsMYzVBoB5wf0piTJIIVCgYrJ1mIFWG0kH0rbXgVVulLnoCPekNPU4S9tJFgYlCF965W6j2yc+tel6wgaML14/KuA1mEK+Qa1pPUvcy2AxxTAOaXjFTRRhjW4iPFJjmrBhJOBTTEVOCKBkDdKhIqeQAVEelNCEFa+kZ+0oQehrJArd0cqky4XNRU2BHYQyYUc84q/BKccVipKM8Vct7lVcZ6VyjaL1zcLHCxccYrz++vGknYggDNdvdvHNCy5ABWvOJ8CeUZ6NitaSAsKfNfJP41v6cQI8Vztqw3DPSuhslyAR0p1Bm0pIUVOhyKrocqAauW6ARksetYiY+I847U9WxMAvNMX73FTxAeaMDvQI17d9pAxya10+4M1kQ5J4wK1k+4M9aaM5Du9FFFMkKKKSgBaSko5pAKelJRmigAoopaAEopaKAEoFOxRQAlFLRQAlKBRRTAKKKWkAlKP6UUo/pQA3sPpRQOg+lFMBrU2lb71J3pDCiikFADl60+mL1qSgQlFFFMAooooAydatmms/3Y+ZTnmuLuLba33cfhXpEi+YpUnqMVyOo2v2SV43yUkOVYikaQZQsOABnpV9h3qrAm08AVe2/LSLZxPiC3KSiZR0PJFdDoNwJLVfcAU7VrRJLV8jqKo6KrQw4Y/dNVe8QOlJpKgSTI5p2+pJsPaoCTmlaWoi3PWgZJk4oFNU08YoARqp3TBUOauNVW5QGM0DOJ1+YN8orncg1ta+pS5571iCuymvdExaKKKsQtKo5zSjFLikBIoDHFXIlIGKq265PStSNVUDNZyZRLbcYq6rAHI4PfNZr3IjPy8VGLsyE81DjcZtK69CRmrMKbvpWRGd4GM/Wt3T4g4UE96zasBL9iGzIBojtHA3Y/CugtbddmMVI8CgfdFQTcz7C2A5kFXnt1IIAxmnRRgN0qyUytAmzCeECUqRWpp8SxqSetJNAucgc1PBhU+lAXLidKcSajjfIpSaCStcjJ6VJb8DFEuDSxYxxQMsBuKXdkVHmhW5xQIJAGoQbaU+tR7wDyR+dAFknK1C33sU7zht4bFUpdRt1l2tIC3saAsXARionpvnIMFiD9KZJMjEBSaAKGqBfL3D72K831yT96R7813Or3iIWjzlgK861KTz7gkHPNa0ty0UkJZsDmtrTLNpWAwfrVnRdELkSSj5euK6aGwWLBVf0qp1OiGjN/sdIfnkGc9qz7+zBw0YAA6110luzJyD7ViahAI4ySKzjJjOOni2tzVdhV+8IGe1Z+Sa6Islj0FbemOI1JI5rDQ81oWshDgDvSnsCOiiuEI+Xk1KJSTxVa2QbMgVLkDrwK52iiZ5GdCC2OK4+9A+0uAcHNdc3EDN2xXIXaMbhm9TWlLcJbDoPlwOtdLZTYjUbfxrm7YjOO9dLYDZGCRRMSNLecelSJMw6HiqxcEcU9DxWIzShkDjjirsHMmB1SseF+cA4rX0oyTXH7zBC9x3oJZu2kRfDH8q0eAOKZGuxAAKfTRkwooooEFFLijFADe9LS8UUAJigClozxQAYoxRmjNABRSUUAL3opKWmAUUUUAFFFFIApaKKAClH9KSlH9KAGj+lFA6D6UUwGN1pO9K1JSGFFFFACr96n01adQIXtSUppKACiijvQAVQ1S0+12pQY39iR0q/R19BQNOxxjQtBjcenBqxGdyA1o6naFEeRUBVvvD+tZ0QCjb7ZpGl7kV1GHgYGsWLbDKyD8q2rxiI+K5hiReFiSaCkbazZxzSmT3qlE4NOaT0oCxYM2D1pQ2ao+YD3qxCc9aAsW1JqUGoAV2+9ODUATGopkytPBpsj4GKAOM8S2g4cZyOprlSOTXea7GWtJHGOBXCY5JNdNJ6AxtFBpK2JHLUq81EtTKOKTGXbeLA+lOkk2j6UW78EeoqK5zk1nuxkEszMcU62zv/HmodpzU0LBDVWsBu2uxSAe9dJYQNgMq8etcrYo00isDwCK7ixB8leMDGK5pjNS3xsGetTOARVWLOat7h5fNQZsiThqnPQYqhLdLD1OATR/aMMcZZpBj60DsWZT19qZEwJxnn0rC1DxHFCyqg35681Lp2qwXAMo+6eMehoswsdAvtUmeKoJdpwcgD1Jps2pRRDJkU+mD1oCxebB4NRxTKrFMiufvtfZEOwYGOprDtvFMvnv8obHrTUWx2O/edFOC4HrWbc67bQEjdnFcff67cTLkDb9O9ZSXMlwxL/rVKA+U9Dl8QQBBsZWLDgA1zl9rU/2ksjYx2zVFYJvK3RbQMVV8mff+8XPPWhJD5TUPiS5wUMjYIwRWJeancCTdG2zJz05q/wDZAqfKOTWffWMvVQW9hVx5bisR/wDCTaskYVbjp6rSHxRqZHzznPsMVDDpN3PIFWHr6iug03wfg77pg3fAqnKCEZC3d9qgKc5PVu5rV0bwyRL5t0dwByorprXSbe2G2NAB61fSIL+FZufYZDFaRRqoRcYqwIlFPHSisxXIpfuda5vWztgY/wAXaulkGRWBq0JlQjHanHcEcDdOzNyKr5GKt3y+XJtx3qpxiuuOwMUdatW74kB96qipYvvD602gOttHVoGJ6Cl4biqtif3O0mrqYHauV7lIG/1ZQnAxXNX2A5C8jNbt85WA7eprnZW3cn1rSmJiWo/efU10MD7AAawbcfMCB3rbWNnUN0omCNO3/egn061ORgYFULaVoTjsetW/M3DNYsY5Cd1dF4dBe5mHoBiuaLhTnOB3rqfDilZpGUAKR1pCnsdOMAcUvFM5NKM0zAdRSc0ZoAXNJmiigAzRSUtABRRRQAUUUUAFFFLQAUUUUwCiiigBTSUUUgFooooAKUf0pKB/SgBB/SikH9KWgBjdaSnEc02gYUUdqKAHLTqatPFAhKKKKYBRRRSAKKKKAGyoJEwccjBFc/fWptycHgnGfSuiqte2y3NvsyQeoI9aCos5mQExHPpXJX0pguyB9yu1ulYpIoADIOa4bWGMU25xx60R3NUWre6BHPFTySgLkVkQSiSPAHSrhxtAJptDFe4w1WredWHBrMkwTxTrSVd2AwzTsBtefjvRHdruwTVGZwkfJ61mG5PmgqfunvU2uFjqhIaR3ycnmqtpKJIgxPUVKzDrmkKxR1LDW7qx4PauDuI2SZh2zXb35LxtXLX0GwFiOTW1J2BmV2pDTj1pO1dKJFXrVhKrA4qVCeMUmMup8opTzwetSWyg4zzVmS3DlSo6daybGUGhIGcVHsxz6VtNakw/L6VmGPaWDA0KQHUeHLWBoFdl+ZvWuoQBVwBxXHeH7vaVgc8A8Zrq1mBORWMviAsq+01Ksyld3c9RWfPOEj37hWNqHiD7HDlVBkPAFSlcVi7rl0qWzAMAw5rkrvUZpYwmen61nXmp3GoSkyMeTwBV6xtfOCg5z3rVR5VdjQRIZwGJq1BP9mYgBhntWxZ6cgwMVpLo8Ug5GD9KhyWwznYr+SVtuT+daCRzSAbIAT2ZjWimhxRzbht/CteK3CDCgcCk2ugro4fUrK6Rcsm5j0xVG30e6HzgYJ9q9Emtw38Ip9vEka7Qo98ijnaC5ztp4a3Qo8pzkZNTpoMMUvCjB65roiQBgY5qNkBOaV2K5nJpkWNp4HoKJNLhB+RSa0gtTqgwOKBXZif2eo6AU77EgGNgOfatpogRxTTEBSDmM2G3WNcbRVgKAMAcVYMIJpCgAoC5BgUoU4zUm0UbaAG9qYTg098AVAz+tAA7cVianOI0JPStctWPqqA27E9hQtxo4vUcOd4rLJwat3cuZCvpVQ12Q2Bi5qSLIkXFQ1Ytxls03sB0Fsw2DNXPMAHFUbZPlzUsjqBjpXO9WUR3l1uh21jkZqW8ly5A6Cqyv61pFWEyxAMMK3IblTGFOBisBH96sRyndjNKSuBrNMA3Bpy3O3qcisxnNG87Dg81HKO5sybrq2Hl9a7rwypOnqW4JPNcFpE8XypuI3GvSNGi8qzjUduah9iZ7GrjFLRSUjEWkpaKBh2ooooEFFFFABRRRQAUUtFABRRRTAKKKKAClNJRQAfSiiikAUUUUAFKOv4UlKOv4UwGjp+FLSDoPpSmkBGxooamg+tAx3akp3akoAetLSLS0CCiiimAUUUUgCiiimAUdaKKAMTV7Vo5BdRZ7B1HeuG8WRE2wkQDb3NenXSeZbumQMjnNcDrFurwzQOfkHFJaM1gzldL3MpPBwPWrc0hA64rAh3QTsqOQVbA57VoSzloxu61s46lizXhGVBx9KqQ3BWfPSoZmPJFVt5zmrURG7Jcuy8npVeKXdIR61U+05j206CUecDnFTy2C51dm5ECr6VZ3571jQ3gGBmryybhnoaxaGNmbBPesrU4AYd4HOKvzSZ4zUEw8xMMOKqOgM5JxhqZWjfwhHLIvFUSM9q6k7kje1KpIIpKO9MRpWsnI5rZgG7HvXP2py2K6XTQGAGRWE9CkXo4AQOBiqt7p5dS8Y5HatWNBgDNSFMdKx5rDOMgMkNzk5Ug10dpqrbArjcB0Ip02mRyOXC4bvVVbCSEsU/KqclICfUtSVLYszAMRwPSuNuLqS4cl278V0F3otzeEEnb9aojw5OpIbt0xWkOWO4ihp9v590qZ5rtdPsBFg9TisbSdFkhu97E12NnHhMMORUVJX2BEltEFrSUgDp2qkAQ/HSrSHNZCY1ly2alTpTggNO2AdBQK41hUIB31OQabt5zQCAITTxH0zSqKfmgQ3ZUirgUlOB4oAXFJjigmkzQAhFMepT0qGQ0AMPWmscUhYUx5AenWgY2RuM1XYmiV/lwagViT1oKJ1GTWXq0iwRMWIwfWteLGcmuU8XXKLEFGdxanDcDjrx1a5YrUGaG5OaO2K7UrIQVatSARzVUU5HKmkwOi89Y1GD2qvJOGU5NUBcEr9KiaYnis1HUdwlYlzzxUefekbmkHWrSETxnnrV2JSWzWenBq6j/AC8Gkxk8jdKWKPzARnBqrJLtHvViwmDSAHuahrQDY0GBZtWSGTAjIIDe+K9T0+2MFuqltxAwTXG6JYxPewuB9zkjFd8v3emPTFYt3ImLRRRSMwooooAKKKKACilooAKKKKACiiigAooopgFFFFABRRRQAUUtFACUUUUAFKOv4UlKOv4UANHT8KDQOn4UGkBE2c0DrStxTehoGPFFN5pw6UAPXpS0i9KWgQUUd8UZHr0pgFFFFABRRRQAUUUUAMl/1bfSuV1GGKeCQtH1PWuqk/1bencVzlyCzuD91RwKTLgeWaxEsF2zxqFU8YqGDMseTmtTxDbfvXkwwGeKo2JCphhmt0/duadSJ0+Qg1Qddp5rYuQoGRWZce1VFgQhqejYNR0ufSrEaMU5HetCG8JQL0xWArsO9WoZucE1EojNcy7j1p+SV5qCIrgZNTtIAtZDM++UFeM1jvwa2Jm3kjpVAwbmxjqa1iJlM0lTzwmM4xUIBzWiJLFsQp5rdsp9pUDGa55Wwa07Lc8gI6Cs5opHXW0m8DPJq32rLsnwADWknOOa5mMcvXpUghU8kU0DFSqaQCqtKIlPYGnDFPUUCES3QNkcVYRNtNQVMooEKqCrCRgCohUysMUCH4xRSZozQID1ppxnigkUgoAcKXIptIxxQA/cPWm7+eDVZ5MHrTUly2O9AF/OcUEgDOaqTXIjUc1A1z8mc0AXXmCgnNUJLpkPzHINVJ7vcuAaqNLnv060FpGl9p3Dio2nx3qksoBGWqKaf5vlNAWLck+e9JE2WqkshNPWXa3WgZqTP5UYauF8SXnnXJix05rprm7LRYLdK4rVSXui/XNaUlrcRnYpvepKYa6hCUUUdqBDweKWmIcdaUn0oGOOKTGRxTc0oJpWAcODVqNDtyarr1BIq4ZPkwKTBDZMUWMLteRuM7Q4BPYVC0h75/Cui8O2VxNBKi8tJ91cVM9IjPRtFsVhHmA5LqCT2Nb4AxxVPTbYQWUSYOVULzV2uYyk9RBS0UUyQ7UUUUAFFFFABRRRQAUtJRQAUtFFACUUUUAFFHFFABRRRQAUUUUAFFFFABSjr+FJSjr+FADR/Sg0g/pS0gI2pmakbjtUZBzmgY7IpRmmDmnjpQA4khCe/asHUNXuIWIgUbl4yy5Ga6DAIxVea0hdDlcd8igE0tzzybxhrEFyf3iSqTgRLHiuu8M6lqGp2Rmv4BC5bgAcFaIdFthdmYRhWPJ7g/4VtxoEQIOgFO6Kk09h9FFFBAUUU1nCDJOBQA6ioILuK4Z1RgzKeQO1T0AIwypFc7cIY7p4wOD82a6OsvU7dyPOjXcw4K+tJlRZyOr28ctrIJFHHSuHDeXM6Lk49a77UleeOSJFzIBx3xXDahbPBK3/AD0X7+O1XTfQ1RDKxZOfSqJU4Oamjm3/AEpzLz0rbYCkRg0lW3i4quyEdqtMQzmlVypBowabRYDWgnUqOeaneRWXrWKrlelWEnJHJqHEZOzYfrS4LNUHJOetWEPQ0gI7gLs56is4nkitC5yRWey4OauImJkVr6ZMiht3foaxu9TRSFO9OSugOutX3SjB4rWibBFczpjsxDZG0da21nx0NcslYo1QQRT1qhFKWPNXEbjJqBFhacDUKt708MPWgCwhqVWqqrVJux1oAtCng4FVfNXb1prXa4xmgkulvem+YKpfbF29eahe9GcUDsae+mlwW3elZ0d3kkGlkuPegLGgZ1Heq81yOu6st7r5jg1XluN3egdi7JdbmxmmG52AEHms0zjNRvPnAFOzHoXri5Zjncc0w3b7dpqoX4BpvmHNOwaFhpWPfmmGYng0zccU09aQD/NJ7UBhnmoicmmlmDAUwLIY4pjuRzmljOVHNVL6Rk4BosAye4681h3p5zT5J3DnJ4qlNKXNbwjYRExppPFFB6VqSNzThTcGnCmAUU4DNNI5pAFOwcUAc07tQA+Jcmp+gqsrFaeXOOallEkQDSjNdx4ZDCeI89e3YVwQPGQetel+DrCXyN0qlcKCM981nU2E9jvIeUyfwqSo41Coo9O9PrAyYUUUUxC0UlLSAKKKKACiiimAUtJS0AJ3ooooAKKKKACiiigAopRSUAFAopaAA0lKaSgApR1/CkpR1/CgBi9PwpTSL0/ClJ4pAMbrTD0pWzmkzxQMjLhepx9aRZ13bcgmorlVYgZp0Nou30oGW0fcM9qc/KkAUKqqMAYp3FMkgUMW9qdK5VcipMAVFcn5M0hjRMO/6VIrqaphhTgT6/lQFi7UNyoeMrjPHSoN8nTdx6VNEzOy7jk0AV9LsGs433ODufcBjoPetCl780lAN3CkIB69u1LRTEUH0mFpFcIqMrFvlPU+9YOteFY5YZZoIg8xBJQHG81134UjLuXHektBps+eSDbuyupRlcgxnqpqdZA4JrsfiRoiokGpW1t+8Zys7IOCOxNcJBNsT5sHPSumPvI1TLZGRUbR5FLHJuHFP7daBlNlx1qI9asS47VXJqkIKXdTaTNMCdZSOKlWbtVUdKA1KwXLrTKVxVKQ80bvemNzTSAbSg0lFUI0bK6ZGCituOfaoyevWuetsBsk1oxyF2C5yDwaxnEpHRwSDAIq4sh21hwSmNNvp2q/HKWxzWDQzREgxT1kGOtVFfNKZNvU1IF4TbTTJbpQDg1k3F95Y461nC9fDZbJPNVygbbXrdA1RG6Pdqx/tZzksfypDc56GnyhobIu89+KY9ySRtYVlC5A6mj7QwXg0coGoJnB5PNS+Y7rwazIpmY81P5+xTk0WASS5dXxVd5yCTmo5Z85NZ09yQSBVKIFuW6ctwaesjEDJrKjnLNg96upJ90VTjYC6JGzyasRtk/Wq0anqRV6BM9qzYEoX5aGQnpUyqfSpAoPapAqeVQ0R6gVd2DFIU4ouBSbKLnism5k3Fue9al2+E21izjnirjqBQn6GqTVbnJqo2c10RJY2iiiqEFFFFAD16UtNX0p5wKTGN5paM5FKooAO4q0kAdcVGqY61oWsO8D/Gpkxj7bRmuEyrhSD3FeqaA2ba3TO4om0tjrXEacfKdDjK9x616Ho6ItspRdqNyoPUHvXNKTbJlsalJRRQZBS0UUgCiiigAooopgFFFFABRRRQAUUUUAFFApaAEopc0lABRS8UcUAJS0lFABRRRQAUo6/hSUo6/hQAxen4UHpQnT8KU0gK07bVzVdbjnBFWLkVm85560FItAhm+Y/LU6TAVnB+9TwhiMmi4WNESAqPWpKqwIRIc8+lWqBBUF1/qjU9QXQLIR6CgEUlbinbqbjikwT0oKsP31LAd8q84xVNmwDUEN3iYLJx6YpBY6Giq0F7BcKWRsc4ORirGQRkHNMmwU122LnmnGo5yPLpiGrcIeGBFPWRGOAazyTk0seQc5pDsTalZRX1pJBNEHjkTDA+vavCNW06fSryWCVCqqx2nsRnpX0BGMoMk1geJPC9trljJE3yS5ykn901pCVmVF9DxWCQjpxVkSZ4zT9c0240O/NlMMsMFZMYD/AEqjExLdelb76lk8lQkDNSM3FRMaEA1sZptB60dqpCEzS7qbSgiiwC00mndqbTAKKKSgCVJAKsQ3Gxs1SpQcUmrjOjt5kdM7+avwTAsBniuVimKDrWjZ3TEnntWMoDOl8wAdarzTHBIaqXms6celMaU7cE1nyjGyXAOQevrUG7JNJt3se1PRNvXn3q0rAQu5zxSbyBmlOC5FDR4XNOwhnm5ziplclcVAqnNWApC5NOwE6ymNAe9NluiV61VaTg+1RF8nrS5Rj2uCoPNU3kLt9akk56Cotp9KtCBW2mtO0w+M1nLEx7VoWsZUg0pAam0qB2BFWrVqrA7gAaswKQRWDGaCDIpwFMQ8+1WABt4qAGYwailfAp5bmq1y+F5NAGfeudxFZUsnUVbunMh4ODWewboea2ggZSlYlsVC3SppgQ2ahODWyJYyilI4pKoQUU4AUoAouAgBBFObpS4prdKQwA46U9eoqLOODUo7UATbuKu2jlUxgnNZqgswArodNs1MYY8n09azmM3fCcLahPKsuAsRBX1zmvSI0wAcAdulcj4Zsfsu/IAkcbvoPSuwXO0A9cVzvcibHUUUUzMWiiikAUUUUwCiiigAooooAKKKKACiiigApeKSigBeKSiigAooxRSAKKWigBKWiigApR/SkoB/lQBGn9KcelIv9KU0AQyYK4NVjb8e9W25OMUmKBlL7JtA24qVI24BFWMU4daLDuORQowM06gUUEhUNwTsIA5qaobjiMkHFAFXHajFL3ooKKdwGD9MisUpL9rJDcE5+lb06msrH+kNSZaLEZkx97g9atR+Yi4SRl+hqGPHSrSjjigTHJdXCY+bf/vUskrzAbjxnoKbinhaZNgHvSn2pRSEZoGXYM+VzUhGcVHD/qhUlMg53xJ4dstXsXWeJpGTLREH5lPsa8SZGimeJoyhRiNp6ge9fRrqHUgjrXmPjHw1cPfrJaxoIXQ/Pjo3XFXTnbRmkWcFu4pM03DpK6MclTgn3pxHFdBQxutMJp5602mhCUuR6UE0lMA5pe1JS4oASiiigBKWinYoAKnhcoc5qCl3EUmhmpBckDGetTF9zCsuF8EZq4sqlhWbjYZaAPapY1LdaSMAgVZSPb1rNjKfkHzs+tEi8YNWpGC9OtV2Oepp3AhCgGmu5PANSnA7VHtyaaYiAjPHrQIgOasKgPNWIrVnOMYz3o5gM/aM1MtqXxgcVswaWmcsuTU88CxphFAwO1S5hYwvIKHGKnjWpn5bFOWM9PWi4wi3GQDHFakaYAzUdvCNvvVo/Ss2wFWrAPy1WBxTjOBxUgMuG2KTWJNdszsCeKu6hc/wk9aykiaZ8jsa0igHcsvPFVbhvLzitKSERxZJFZVydx5rRAU5ZN5qHFPfG6m1oiRp6U3vTyMim4IqgH9qOM0gIp+KQCZoIzTttGKQEW3mpkXimhc81L91OadwJ7aIMwrqNFhZ5lUDgGuaszhgcZ5ru9CtlTD5+9WFRj6HQ2MZW4z+Fb6fdrDtf+PnFbg+7WJlJi0UUVRItFFFIAooooAKKKKYBRRRQAUUUUAFFFFAAKXiiikAUUUUAFFFFABRSUUAFFFFABSjr+FJSjr+FMCNOn4U40yPp+FPPSkHUjPWkpTQOlAxMGnDrRQOtAEg6UUUUxBUUwyp+lS1HKMpjmkBVxQRTgKDQUV5fu1lhD9rO4fL61ryLxWY06+cUAO4flSKROqgHoKsJ0qtFy3Iq4fagQg604UgFOANMQvFI2ccUooNAFyH/VL9KfTY/uCnUEhVa5i81Qu1SA2cEcVapOPSgaZ4z400ZdL1DMUISCRsoQOd3fNcsTkYr27xZpA1XR5YdoLqN6nvkdq8Wu4Tb3LRcgj7wPY10U5X0NE7kOKNvFAbPFBNagMNJSmkpgLS0gpc0gG0UufekpgFLmkooAdTaOaKAHgmpEf5xzUVPiGWqWB0Vqm6NTnHFPuZfKOMg4FVLa42gc4wKhnl8+XcD3rG12WTm4DcnimmQdarsQB1qN5OODVWAsNISaQN2qskmWqZV5zRYRbjUk+gratIwFzWNbHLYNbET7V4NZTGi8GA7iq07AmonuCHC55NNkbI6VAFWSItJuBp8YO7kU8e/Ap25OoJ4q7gXYcDrTpMB/lOc1RacKvWiO8jBOTnPvU8oFieTYm6su5u3XkHAqa7u08vHHtWHcyk5+bNXGFwJZLoytyener1pPsX1rETluBVyOTYME1coiL93JlayZH3NU0txu4Bqox704oCNuaZinFuab3q0IQ8CmbuKkIzTCB0pgIOtTA1Go5p4HNMCTmjGaMipo0zzUAMWPAz2ocDFSz4QKBUSAyEgUAaGlKHUgjOK7XSt6xha5DRo2VmPvXZWAJx61zzeozorIbWXIznvW0OgrKsV2he5rWqUZSCgUUvamSFFFFIAooopgFFFFABRRiigBTSUUUAFFFFABRRRQAUtJRSAKKKKACiiimAUUtHFIBKUf0opR/SgCFP6U49KanX8KeaBsjNHalooAKUdaSjvQBJRRRTEFRydKkpknTFICuCDSEcUuOOlFBRDJkAn1rHc4ugMc1ry56VlPGTeBs8UiolyMDGasLz0qug7VOoxQIeOlOpB1pwpiCkIp1LigCzF9wU+mRfc60+gkWkoopgMkTeCPX1ryHxZo32PWGu2GEmPOOlew9qwvEdhFe6VdW+xXdkJTjoacZcruXFnh0m3zGZfu54NMNWb2yksGEbqQcdxVbqK6o6ljTSUrCkqhB3pSKTvTqAG0uKKWgBtLS/jSEUAJRS0tAAKcpxTM0ueKTAm84gcGgS46dahPShfvUWQywHZutISaRTgUEikA+IgNVxX3dKz0PNWYnAqWMvA7CCKsRXYXIzzWe0ny8GolYiTOanlA2ll3kHqatIcpk5rIhk4BJ4qz9pGNu7HpUNDuTzTdh2qnJclTgGmPPhueapXEwY5HWmogWGuS5xmhpCi9aoJJ8+SaklkyPar5RDzM0nU8VA+SaRZSowKC26qSsA5TgdaGl59ajzTWNFhEgkpC1R5oJ4osApxQSOtM3UFuKdgF3UAZpmakjBNMQ4LinbeKTpTs0hh0qRZsVCTRSAk+aVsVoW1uAn161HpqI0h31peWN+FqJSsOxe02IIuMDmun0yH5SSOe1YunwfLyOldHZRny8/pXO3dgzStfvgZPB7VsrnFYlqjLOGZztzwB0NblCMpBRRRTJCiiigAooooAKKKKADNHNFFABRRRQAtJS0lABRRRQAUUUtIBKWiigAooooAKKKKAClH9KSlH9KAIU6n6U40xDz+FPNAxO1FAooASlHWkpR1oAfRRRTEFMk+7T6ZJ92kBB2xRSUUFETDHWsp/nnHsa1pKzGTExPTNIaLEdWhVVOMVaFAMXFLSU6mIKWgdKKALEP3KkpkRyn0p9BIUUUUwCqdxEWYvvII7Y61cprgEYIpDueO+LrKddUug7gxdU4rkVPr2ru/iG0puIZolPkbSjt/tZPFcMoyM100noaiNTMH1p74zTa0EIKXNHakpgLmlptLSADRQKXigA7U3NOpvegApRSUvamAtAxTc0opAPDUtMpc0DHCnq9Q5NKM0mgLG/Ipd31qANg0u896VguX0bMYBoaUDp2qokhA60xnJOaVhk7y5Ymq7Nk80m6jimkK4vTmnFuKYWHSimAtJmlxmkPFABmmk5NGaSgAzQTxTcU6mIbnnpS8+lJ3p2aAEqWM4FR05elDAkJpM80hIxTSfSkMd1pRiotx9aljyW5oAv2fygmti0QvIDjisy2j5A/OumsYcICBxXPMaNSyUInPetq3wFrIg7A9q1oMKvNZCZoQgF0+taorIhY5T61qowI600ZsfRRRQSFFFFMAooooAKKKKACiigUAFKaKKAEooooAKKKKQC0UUUAFFFFABRRRQAUUUUAFKP6UlKP6UAQL97NPNMTr07U80DY0UpoFBoASlXrSUDrQBJRQKKYgpr9KdTJPuHPNAFeloHQ0hPSkMZIODWc3MuD0FaMvQ+9ZrnbNzSKRMOlWl6Cq6jgVZHAoBiiilopiFHSlGO9IKWgCeI/J61JUcJ+QcVJQSFFFFMApkgLLgdc0+jFAHGeN9LjuNEcOwWRW3jHTNeR+WQ+0fpXuviO2a50i6jTbzH1Pb1rx57RImdfvbRw1a05W0NY6oynUr1pvFWJlINVjwa3TGL2ptOptMQUtJRQAopCeacKMUuoCUhoNFMAooooAKKKKAFzRmkooAdTgRTAaWkA8mm55pCaKAHbqTNJRQAZoJ4opDmgBaM0UUALuNBOaSigAooooAKKKbk5oAU4pB1p2KMUwCnj7tMpc8UmAhNFNpe1ACjk1YgBMqr6moVHNTRghgR1pMo6KCBdwVcZ710Fmu0Y7Vzuklnb5+tdRbqBiuWb1GXoo8c1eiXctVovu81ct25qCWXYF2qD6VSvtaGm3UKuqlHcBm/uir8bD8utcb49uDa2tvIigszkHNNK7sQldnoUU8cyBkYMD0PqKkrzHwX4uChNP1CQhy37qXtz/Ca9LjfeO+RVNcu4mrD6KKKRIUUUUAFFFFABQOlFLQAUUUUAJQKKKAA0tJRSAWiiigAooooAKKKKACiiigApR/SkpR/SgCBPX2p5pg+97Yp55FA2J3pKBRQAUo+tJSr1oAf2ooopiCmsMqadSHpSArkHt0oIp3TpRQMikHGePpWVN/rc1rvwprLk5mwefpSKRLHnPNWh0qunUVYHSgGLS0UopiCloFFAE8P3akqOH7lSUEhRRRTAKXtSUYoArXUCywuj8hwVIryabTjDe3EGPlhJRT13c16/LnYcDOBxXnuuWTWWo3J8vZHIdySE/eOORRF2NIHDX8OwkgVltwea3LptzsvUGsmePnj1rpgy2Q0hoORwaTNaEi4NGDS596PxoAbmlpKKAFxSUuaQ0AFFFFABRRRQAUvGKSigAooooAXmlpM0d6QC5ozSUv1oAKQ0tFACc0c0Z96O9MBaKKKQBSHrS009aAFzSY5opQaYC9OtJQTRSAQGjkmigdaYBTuQKTvTgDnpQMcmT2q5BDvIANNt4PMI5rY0+zVZcnnHSspyGXtMtmQlj37VuwH5selVUIQAYqeFsH61zPVjNRTx7Vat/vDmqMRJXmrluMydaRJqRg54/WuK+IcMh0yOUncqyeldtE2Peuc8cqP7CkOR8uDtP1q4bkrc8njlKNz0znjrXqPg7xM1xELO8nCyR4CMf4l9z3NeXAhxmtKxu5LWaO6j+/F/D2I9K2nG6KPfAQRkUtYWg69baxYpPC49GTup/wAK3O1YGTVhaKKKBBRRRQAUtJS0AFJS5pKACiiikAUUUUALRRRQAUUUUAFFFFABRRRQAUo/pSUo/pQBWB5/CpDTON3A7U+gYgoopTQAlKtJSrQA+iiigQUjdKWkPSgCIilI4oNFAyNvunPrWXN8k7le5rWYcGs6f/W8UhoVemasr0qsg7VaXGBQNhSjpRQKYhwo70UUATQ8DHvUlRRd6loJCiiimAUvakpRQAh6VxHjyKV7OKaIgLC/zAnrniu3NZOvaZHqWmy2rKpLjIZuxoKjueOsjfxDkDNZ8vLHHY1rXIlt5/KkjKMRnDDkjpVIRL8xat4s1M+UHGaiq1MvXHSqp4NapiDtRzRRTEFFFFABSZ5paMUAFHeiigBSaSiigAopveloAWiiigAooooAUUtNp1IBDSnpRRQA2gdaKKYDqKb3p1IAptKaSgAooopgFFFFABS4oxRQAtWoYixHpUEalmxWta2x2g9qiTsMltoAMY61swIIxVOCMZq706VzzZRY381YhlXcFPBNUVJJzinmQKw3ce9QB0lqN6YFXYU8s5rL0q4X7jHB7VqEsDkUiWXoSM5ziuX8esTpKqDyxroYmJFc943wdEyVyQetVHclbnlqnBI7Vbhf5eapjHpzVu02ncp444rqexRpaXqU+l3kVxbkq2/58fdYemK9g0vV4L5BtkGSPmBPINeLRBi2AeCMVt2WqXenTI8LAqBhkPcVhNdQauexcUVmaPqUWoWUckfykj5kJyQa06gyegUUUUCFooooASiimvIka7ncKo7k0AOo74rHu/E2mWsoh+0xvKw4RWrJXxzDK7rHbSlxnYG4HFFmPlZ1386BXMWvjS0Z/Lu0aFhyXH3fpXSRTxToJInDKwyCKBtElFH8vWikSFFFFABRRRQAUUUUAFKP6UlKP6UAVx96n9qiX734VLQMKSijvQAUq0lOXpQA6iiimIKQ0tIaQDDSUpooGNbpxWbO22UD1rSb7tZ84Bb5h0oY0CdasL0qvGRnFWF6UgHUopKWmAtFA6UUASw96lqGE81NQJhRRRTEFFFFAAaZMu5cHpin0HBU59KAPI9f0+T+355ChG08HuwP9BWdJZhEz1zXc+Ko1FxAUBMmDz7Vyc5POB0pqXQ3WqMeWzytZlxbmM57V0m0FCetZ91GGQjbWsZhYwqKfIMMRTB0rckKKKO1ABRmm0uKAFopKM0ALRRSUAIRSilpMUALRSUUALRRRQAUopKO9ADqTNL2ptIAoooPSmAUuaSigAooooAKKKKACiinhc8etACAU4KWOBUyQE8Yq9bWeZFGKhyKCysdw3MK1UiEacCp4IgibakwAKwlK4WK3TBq7CoZRmoGAOAKtQJwKhsZOkYxT5bIywnFSRjirkRXABPFSBFYwFECsckd614nyAp5qAIoA2/nViJBnIoJZdiXgVzHjy4EWjlRzuIArq4+AK4T4gXSG3jgBG4vnFVDclHAAginBivSmKMCniuwouW8+OD+FXmuFKjaDnuayB61ZhJyBms5RGdDomuzaJdecUaWCQgSKD8wHqK9Ys76K9iEsTBkYAq2a8VgJRhIOq9KtGeRzkzSpkYOxyM1lKInFM9qorxiz8R3mh6gZ4PMmjcAOkshP5V1tl8R7e7mWNrO4UnuSMVLgyHBndUEhRya5G+8eWtoSnkS+YRlSBlfxrkdc8YX9wqCORkJyV8s4oUWxcjPQtc8TWGiQeZO4Y5wEQgk/hXm+o+LbvVpn86V47InIjXgmuZlaSeZ55WaSVjlmbkmlU5zmtVTsWlYsnyHmLwKUXOdx6mpVebzA/msSKohyp4qzHP3Ixim4lGoLzzI2SToeckd61dJ8RX9lIiwyr5bcEEZ+mK54nzFB6VPCWhKMADg5qGgtc9d0bVo9WtRKFKuOCCK0u9eZ+FdUmt9S8lp8W8jbiuOc+lelqQwDDof0rNoykrDqKKM0iQooooAKKKKAClH9KSlH9KAKq/e/Cpai/i/CpaBsKSlPWkoAKctNpy0AOooopiCkPSlpDQAyilpKQxD1xWXcZ8xh71pk4NZ11xIW9aGNCx1ZUYFV4SMc1OOtIbHUtFApiHUlLRQIli71JUcVSUCCiiimAUUUUAFNYjaee35U6sXxXrKaJostw5yx+VFB70JXBHNatqMd7qchQhxF8gI9axLobFJx161j+HdQLXYSY/fJJ57k1v30ayKSpx6U2uV6m6WhlA4PtSNEsv40jwsvzZOBUsKl6q4zFudPfzGKZI+lZzxspwRiu0MZCEgc4rnryBmZiF5zWkJ33FYxz6UvantC4Y5GKYeBW1yROKWkpaAEpKdSUAFFFLQAnNLRRQAUUUUAFFFFABRRRQAueKTvRRQAUUUUAFFFFABRShSaeEJ7UXAjoHWnspBp0cZY4xSuAbDtzirVrBvIGKvQ2WYVJHWr9nZbDuI4rOUyrEEdpx0xV2C22Nuz9KtCHjNSBMCsHIZEFxTXxipCRnFROMg0rjI8HPH5VdgBUDNQ28WTmr4hYjjtSYiRDxTwWzxTYUYnBq6kQx0pAPhLY5NaMGCRVWOMVegQdaCGWui15L42uBP4gdFORGMda9SvpjBYyyDqFNeIXU7XN1JO5yzk5/OtaK1uJEdOXrTc8UDk10jJh0pwJFRqafkYqRmlC+5BUjt6VnxSFV61OHJHWoaGFwHKfKaprLLHyrkEdKutINlUpT81UgJpb6WSPa7E8c0kb7kVSc49aqn9KBx3p2AuTYjXAIyar7zimEk8mkzTESB+KXPpUQpc0gNCGc7AMZ96spIzCs2KTHBFW4pdvaoaGX4ItzB1l8plOVYdjXeeHvFavD9m1AgTIQvmY+V685DHcCPxFbNq6mLjjHSspIGrnrisrqGU5UjIPrS1wukavPZfNuLwhTlGbv7V1Gl65aarbrJG3lyHOY3OCKgzcbGnRRkUUEBRRRQAUo/pSUZ/lQBW/iqWov4vwqWgbDtSUtJQAU5abT1oAWiiimIKSlpDSAbSd6WkoGNas+65P0rQYms+6IH1oY0EfTkZqyMVXjYYqcDAoQD+1FAo70AOooFFAiSLvUtRQ9DUtAgooopgFFFFABXknxP1QXGpw2KggQqGfnqT0r1mRgkbMxwAMk+leBeKZJJfE19LId298ofRO1aUleRcVqU9Mk8m7jbvkV6NFafaLdW3dRmvMEYq6sOxr1PRH86wRs5yg6VVddTRGfc2O0FR0qqluYz3rfuISc8VRKcYNYXGVTlUrMmAyxx+lbDpxiqU6LtPFOLAwJoC75xVKa229RW5LhBVG5yyFsCtoyFYyNvNG0+lSqvmHirsNuCBkc1pzAZWDSEHFbr2HmJuAHFUJ7Qp+FHOFiiM+lLU4gb0prRsp5qroVmRUlPwSaQg0xCUUUd6ACilxT1jJFA7EdB6VIYzSrET2pXCxEoJ6VJsPpV2C2A6ipjbAg4FS5AZRBz0pdp9K0l06SQ5VeBU66Y+zBUg+tLnQzFK9vWpobSSTkLxXQ2Wg723SdB2q7cWkdugVFAHepdXsFjnjZqir+tBiAUgCtNogzcA/lTrfT5ZmYuMLU84WMhLMyMOOprXi0sInI6itWPT4lRcDBHer8MCn73bpUSqNhYoW1kTCoI6CniIo22tNgI1+Ws6dz5lRdsY7AC84qPqMVGZMjPagS5GKAAoM0ojzTtjHtViBPUUAPtoRkVopEBTIYSBnFWgOKQhnlDPAqwkQxTQCOasovAzQIEjq0i4ApirxUnAHPGKCTD8W3jWmhzFThiMCvIEJI+td1471HzGW1U/LjtXDDGBXTSVojSFpVpKXtWoD+1LTV60+kxioecVOjH1qt0qZTlaTAlYkioXHpUm75cetRtwMUAQknNJ708io6YAaKSimIXPpQKbRQBMp5qyswXHrVEGng1LQzTjuFJANXYrnacDpWGh5FWllx3OKhxGdNBMSM7sCqV3OfM4jwSOCOx9ar20xZQM4zU1yvyZzk/Ws1GzGWbXxRfW5EYvJU2jAA6Gtyx8bXnmKJpFcj+EjrXCup3bveoWmkDZUspHQiq5ExWR6wnj7TlPlzQTpL3AXipJvHNhEuUguJcj+AZryNLybzAWkZjnvW1FPMYshtpPOKlwsLlR36+N45kHlWciHuJOKRvGUqtuFkrIOuH5rzuR7mTIaRh9OKfF5sYG9j045pcocqPZOh/CpqiHUfSpO1QZMU0lLSUAFOFNp4oAWiiigQUGig0wGGkpe9NNIYjVlXpO7pWq33azrnAyT2oY0EP3fwq0O1VoeY8juKsjpSGxadTadTEFLRRQIfD1NTVFCTk1LQDCiiimIKKKUUAZ+sXaWml3Mr4KrGxP5V8+TTPcTvLIxJY/pXq/wAS9TFtoy2ik7rhtvB7CvJEHFb0V1NIoX2Fd74Qvle0SDdjYMfWuC71s+G75bbVI0b7rHAqqqvEo9HlBZqpvHjPFaBGUBHPFV3XNcgzOcc1Snj4rVeP1qGSIEUDMKaIbcms+QAqRWvegqp4rBcvvI962hqDARRx5IHJqeNsVAG5w1TKhPSqbEWoycYzTZLXzATVm3jBHXkVZCjvUXsMyBagdeMVWmt+elbcsSnkVVkUDtTUgMX7Kc00wZO2tV0BHSqskLBgQOK0UhWKRsnzxT/se1c8Z78VqRQkpk0yRQOAKXOFjM8r2qWOP2qwVz2p0cZzxzT5gIDFntU0Nvx0qysIPJq3AqBguKnmArpb47VNHb57HFXcLnpxVlI1K8Vk5sY23txsGe1TrACelOVcDAqePgcVLYAse1e1UrmMy8YrSxkUwxgHNIDOitVUcjmraoFGAOKk2ZpCpp3AaOtWYh8hqNVHcVMOF4pAVbiXbxmsq8uUVgNp3HvWjdJlw1Vhaic5xwPamgKEwkMWY+DiptMguJF/eHOe1aH2TcRhcYrStbYRpnjNHMBB9kYKMDFT29uAPmq0B6nig/7NIm4EgDApU61HhiehqxFH3oAkAHepkHpTAuSMVOi4FAh64xVPVbsWdoZG+6BzV0cVxnjjUNtj5AbBY04q7sCOE1S9a+1CWUnjPFVPSjAortSsrDClpKd2oEKKXNNFLSGPpy8VHmnA8UAS7qaeuc03NITSAU1EaduxTDTQCUUtFMQlFFFABT6ZS9qAJQeKcrnNQg5p4GKQzRtpuOO1WGmZhzWdAwANWBLzWbWoxd3zYpCoqVI/MyQRwKjyQ3NAAkK7lPvWmNqADrxVAMBz3qTzz3qXcEWJXwM1XknL456cCo5J88E1TeU7+DTSGe9j7y/SphUI++PpUorAwYppKU0lABTh0pvenDpQA6iiimIKDRQaQEZ60GgjmigY09Kz73Gce2K0G4FULhB1GefWhjQkIwqj2qyOlV4uAB6VOvShDY6nU0UuKBC0tIKWgRJD1qWoYTyamoAKKKOKBBUF5dRWdq88sgRUGST2pbm4S1heVydijnFeK+KPFd5rV60SMYbZGIVFP3vc1UYORUVcj8X+IBr+rOYR/osJ2x8dfU1z2Kcc5z+lJXXFWViwp9rJ5F5FIRkKwP60yk6UxnrekzR3lssqtnI7GrLpgkYrg/DGt/ZpEtnPyg8V36OJ4g471xTi0wKbryaieMEVcYDdUEq46VIzHu4hICvessabmQnNbMrZlPGDQNqDJwKpNoZhvpajnJLZq3BZ4jxxWlhXqURDHSjmYaGWIfKyKTBrTaAGk+zgDpSuBmEE9qY0OR0rSaJQcYqNo+KLgZLR8gYxTnjCoDjNXHhPXFRSx8YP5VaYEKupTgVXkhLvkVc8oDBHalEZB4HWi4Gfs2+9SxbVB4GTVo2WTuz1pPsuDT5kBAWB7VJEuSWFTC271MkQUVNwEh5OCKuJwMdqhVB2qdelSwJlWpAMVEp4qTcMUgJc8U0mm7ximkk0ASrjtTwmTUMYOatqMCgCPaBUbNipiQehppi3cZFAij5u99hHer8EAzwOKljsYwc45NXUhCqMUAQiBQM0hGDxVhlwKjAyaBXEVd3BqVYgOe9OUAVKAKBEax57VMqADpSrT+1ACAY5p2aSlHJ4oEV7icxKTnoK8p8UXM0+psZGyvYelep3aoqM0vCgZOa8e1e5F3qc8in5A2FraiveuNFPtRTad2roAB1p3am07tQwAUvekHSj+IUALThTacKQxaRqWmmgBppKU0lMQUUUUAJS0lFACnpSUUGgBaXcaYOtLQBIHIpwc+tRjpThSsM0LefauPXvTmOTnvVKN8EVa3hhxUNDH54phY+tBOBzVd3O6kgEdyTUWQDxSscmmGtEhH0L3H0qaov4x9KmrjMmJRSmkoAKeKYKeKBC0UUUwCg0UUgGGkPSlPWkNAxrVQumO/A6VfNULoDrQxoWLpmpU+7UMR+Spl+7QhscKeOlNpwoEFLRS96BDofvGpqij+9UucDJ7UAFQXdytpayTOVARSx3HsKgvtWtNPhaSeZEA65NeSeKvGE+uO1tbs8VmpPAPMn1q4xchqPcd4u8X3Wr3bWtnL5dmg5Mbf6zNckq4GKF3Abc5HanV0xiol2sB+tNp1NPWqAKQ0tIaAHROUkVwcEGvS9F1JZbdELD7vHNeYmtjRL820wVjx2zWdSN1cZ6UQScmkKBhS2twk9qpDA8U7qeK5AKk1ojjI4PrVR7bcuw9q1DnNQsBmgZVSAKoAHSpQBUmBikI4oGMIFMJ4pxzmmlc0AQvim8VI4xTQAaAIH3E9BUEkRY9KuEYpVwTzTTApiPjBFPEQq4Yx1pNnpRcCHYAOlQMjeZ7GroQ0vl0AVfL4ppXn2q4UHpUbID2ouBAq+lSqDigJtHFOXPSkAgzmnjNOCe1LtNADBmpApIpViJOauxW2VoAggiYsKsyIQmM1JFGY80S5NAinFDsfOc57VYVBuBp6JkVII6AJEHNWAMCoo1OKmI7UEjCMnpTfLABNSMAq5JqHfv+7QA5Fyc1MBimoNo5qQ4oEApw9KZmp4ULnIHFAhmD0AyfSrEVs38fHfFWIYAvJ5NZ3iDWotFsGuGIOBxzyTTSu7Acd8QdcSNBpts/wC9PLkdhXnO0AVPe3j6jfy3sv35Wz9BUBNdcI8qKQGjNFFUAUUUUALQKSloAeKWmCnZpDFprUtNJoAaTzRR3opiCiiigAooooAKKKQUALRRRQAoNLmm0UASA1LEfnHvVapFJ4IpMZqbQRzVSZAGz7VPDcRsoVzhu1STW29dynGO9ZrRjMs0h6U91Kmos1ohH0T3/CpR0qD/AAqcdK4zJid6KO9FAAKeKaKd2oELRRRQAUGiimBGetBoNJSGIao3vVR7c1eqjdDLE96GNDYR8vHFWFHy1Xi+7Vpfu0IbAU9QTRwoy3Ss3UdbsdLjZ7iYKFGcdzQtdhGniguq9TXnl58SIQrC1hkY+rGsG88daldQCOEiDnkryapU5D5T12S6igUtIwUYzkniuI8SfERLdmt9KKyygYMv8K159c61qF4pE1w7bhg81n89AePStY0rbjUSxeaheajM013M0rscnJ4H0qADAxS0VsklsMKKKKAG5oo70UwCiiigBDzSgkMCDjFFFAHSaD4ha0lWG4OYzxu9K76GZJ4BJGQQe9eNng57iu48M6tiJYpD2xXPVp9UM6x8CoyAaA4fkHrR3rABQg4pzR+lKoqSgLsq/Z+c0eTVr8KOtAXM2eMjtVfoa13QFcEVUa3G6gZRYE0sdXfs1H2YjoKBkQB20m2p/LIHNN20ARrS0/Zg0m3mgBu3NRiJg3PSrSpjtT9ox0oAqGI46UgiIP1q4VJo2cUARLHxTvKz2qZFqdUoEQRwle1Woxg0oSnAYoEKRnpUciVKpGKR8YzQIiRMetSheKaCe2DSvvyAikk0APWpDyaSO2lPLAqO9P8AslwcqoyO1AXK88rMAgxg9TTIxsOaspYTv94FcdR61KNOdm+UkL7igV0RB84pMkg1ZTTZA+GclfpUyab82SxoFcggi83G3860o4xGozyTTkhSIfKMVQ1jVYNLspLid9qIOfU/SizYtyHW9bt9ItmlnYADoB3NeM65rU2r3jSszCIn5ULcVZ8R+I7jXLkAr5dup+VO/wBTWHgZPArqpwSV2WkApaO1ArQBaSlpKACiiigApaTFLQACngZNM7UuaAHNwKYaUnikpIBKKKOtMApaSigAzS0mKWgApM0uOKTFABRSYwaOtAC5opCKWgAFPplGaAJRVy3lYHaWJBqiDUiNhgc1LQye4VQxxVMjmrhZW61XkUdRRED6CPp7VMOlRYO4dOnrU+OO351yGTG96KXH0/OjH0/OgBBT6aB9Pzp+D7fnQIKKXH0/OjH0/OgBKKXH0/OjH0/OgCJs5pKcw57fnSY+n50DGmqV30zV5l47fnVW6jJUDjH1oGiCAgpkVOZEij3OwUepNULm7hsoDlgMdea818UeK59QJtLdykQb5mBwT7U4x5tCrHS+I/HCWiPBZkSS9NwPSvNbu9u7+cz3Nw8jnrk8H8KiBOeT+feiuqMFEdrCAEd+tHSlpDVAGaSiimAA0opMUooAXNNyaU0lIAooopgJS0UUAFFFGDQAmKsWt29rKrL61Wo5zSauM9M0rUFuLZDkE4rVUZGa880O+Fu+Gb6V29jdiUKdwOfeuSpGzGX1IzipKQhRyMfnSD8PzqBDqTNKB9Pzo2H2/OgQhOaTb3p2w+3509V47fnQMjxS54p5T6fnTTx/+ugBhUNUPlbSTVnH0/OlK8dvzoAqFaAlTbee350oTjt+dAyIL7VIEpQvPb86lVMjr+tArkO3ml2j0qfyz7fnTdn0/OgBigVKOKbwP/105WwMn+dADs460gO58VLBbyTgso4+tXodPCkZxx70CuZRSXeFVCSTxir0WnSuuHZc9SMVqrCinIAzT8fTP1oJuVItPhjLHHU5qysMS9FFPA57fnS4+n50yRoA/uj8qdkegox9Pzox9PzoC4mfz9aTPHSjH0/OkIOO350ALupN9NIPt+dN59vzoAcXIGa8o+IuqTXGpJYq2IIfmKZ6se5r02+ka3s5JiAQiEkZrwfVLlr3UZrhzyzEgZ6CtKKuy4lbJJyaKO1FdNhhRRRQAUUUUAFFFFAC0UvtSUAIaBS0lACmkoooAb1pwpBS0ALjNFL0pDQAUUClI96ADPFJRRigBKQ0uKKAEzQelFHamAA0tNpRQA7NOBplOFICVWp+Aarg1MnIqbDP/9k="/>
          <p:cNvSpPr>
            <a:spLocks noChangeAspect="1" noChangeArrowheads="1"/>
          </p:cNvSpPr>
          <p:nvPr/>
        </p:nvSpPr>
        <p:spPr bwMode="auto">
          <a:xfrm>
            <a:off x="4860032" y="98827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" name="AutoShape 8" descr="data:image/jpeg;base64,/9j/4AAQSkZJRgABAQEAYABgAAD/2wBDAAgGBgcGBQgHBwcJCQgKDBQNDAsLDBkSEw8UHRofHh0aHBwgJC4nICIsIxwcKDcpLDAxNDQ0Hyc5PTgyPC4zNDL/2wBDAQkJCQwLDBgNDRgyIRwhMjIyMjIyMjIyMjIyMjIyMjIyMjIyMjIyMjIyMjIyMjIyMjIyMjIyMjIyMjIyMjIyMjL/wAARCAMg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wH5V4A+XpilBx6D8K5pPFumfKovIyzDoWxirY8Q6YoBe+gXP/TQVwnTys2jyMcflVZrVGABC7R04qvDrVhcEpFdwyNjI2uDxU63UTfxrn2NArMiks1bOAM5zyKo3WlxOoLKCfYVpvcIvU0pdTHlSCCMjFFkO7Ofj0SBn37RhexHWpjosDH7m7PdhwtaKlVbqMd6mUjGaLD5mYjaOmGk+6BwCB1qO0spZS6yKpXscV0EqF4zTLRQrEbRSDmOe1Lw+skJBTIxwU6qa5eEm23W+0ArkHivUZkDxnHWvONQtni1CQrwVbJpoqDuammW7yR72UflV424LYKj8qgg1BLexSV8gDrkVZXVbCYB1nTb3yelIbuRNZp12g/hVcx28cw27mb+6K01ubadcpIjD61XhhQXBbA3HpQK5qWNuHIJG0qcjitbAx0GfpWfA4WJQMbgak+3JvMQf96OaaIeo+aZY8AAZPtWdcaybZx8gZe5I6VV1O9ZLcski7we1cdqetzEIsvB9VFG5UYnZf2uJpFAfqTxiri3JMXLAj6V5pDfNbEys7lRyRmtvS/FkNxcrblCA3AzTcWU4m7dSxCUOCA56gDqalguGA4xz2xVHUPJSHzM4KmorKdzFvz8p6VIWLOpyAwt0J+lea62NtwVPTrXe3NyHRk6Dua4nWPnL5UYB4NXT+IaRjxMEmV+uPWurtLlXtQp6n2rj/utWtZXDzpjONnet5xugRqzI6n1HWs6SNCSOhNWXuSFwW/GsySf5ywPWs4pjIphs+XrVZutXSfM7VDLHitUIrg4qwLyRVwKrmkqhGjaarPG20hWU9QRW7Ff28ka5YKx7YrlFO2pBJu/ixiolBMZ1sqoyhsA+9UpZD93HFULXUXRNjEkD1qyX8xd4Gay5bDIZIS/NNEAJwKsLKVGMY+tVZZfLYmqVxEc0bIOKz5XLSc1otJ5i9aoSR/MTVx8wIsleRVqKbCgHvVQ8UKxzV2Eaigbc5zUZwSaElUxYGKUAbfXNQMVDg1Zjx1quPl/GpI5dr/MMikwIpmaOTcK3dM1tMLBIQG7HHWsK5KyPleAPaq7cEc4pNXWoHp0N1E8Y6ZAweOtQXQXcGTGD14rltI1SQDy35x610cc4lQK2BmsZRsBXk4z/AIU6wuGhJY4PPPFPljITeBke1Z6y4kOD09aQzq7a9Scjy8DHtVx5SGGOW+lcgjMCGRip9q3LG5aVOfvd6RLRuRy71AOPpiholkBHTPtVONmUn3qYTdiKCSvNp0Q+YL8/0rKuNKAkLld2faulj2snXdmopYlIIx9KAucrJAqJhUH5VnTRkg44/Cuju7OQfOANtZFxA2OBzQWmZaBkGGG4D2pwG4HK/pTj8re4oZwBk9BVDI2IU/McD6U4IrgEc0gZWOTjn1qwiRhcj9KAIvK2j2py9f8A61SOqkd6aoA6UDJAm3lgMfSkJDt8vQe1LvYgjjFQhnLfKRSEPJYHBH44pGb/ADigmTuFIqKQuPuAU0BPGd78npWpYWkks/mKAAtU9EsnvbxPkO0L8xx3ruINMigGUXaxHNJkt2MtC3KyLtKng461o2HBYlAKn+ykNkjOe1RXciWsYQD5mPSkTcy9YcXF4kaN+72/wr3qjfQutsI4QOB3rctrTgyFME9qe1kpJ45PagL2OKstHmkZt8YLHvnpXQNdanpVkg86MqvAVhz+feteG0ihIfaAw5ziua8Rams8giiONhyeKY78xYHjJtphvLN0YdHQDaant/FVtHE2Q7Y54A4rkyTKMt8xNQC3GcZce1MrlR2EvjBBFvt4TJkdMc1iT67dX8jmUNGuMADpWdgpwOBT1xnmgFFChm24PT6Uq8+n5U0DLY7U7BB4oKJMHvim9/8A61N3sKcMHnNIQuDikwc5/pTx0xml28dM0ARc0KGJzj9KkC89OKkUge1AERU+vWmng9P0qV8Z4NQsAelACdf/ANVH1/lSqO1KU70DGg/5xQTn0/KnhaaVANACBsccGnZz7U3HFJgimByImUw7WUZquWA6ZqwYUMJ55qHbxiupWIFgmkiYFJJFx0w2Kstqd4pLC4lDHvvOapripdoI60NIDWi1zUTDg38209i1KPFWqQYjS7kKr0rHKKq/e5pojyMip5YgbEfinVIMkXGctuyeTV//AIWFq4mR1EIjH3lK/erDS2iaPLNis+aMZwvShRi+gWPabTxJb3OmLdFgCy/dPapNK1yOZ8u4XjJ4rl/C9iLnS0L8ZXiuk0zw/DbTM6M0juQDk8KK5mrMTSN03kTR5U5rBa2SeZyyYLOefWt0WEQ2nbyvYHAHvWNeB7ecFOMklM+3WkTHyGT6MLqIK77VHZetQRaCkSkFQ6/lWvEztGjNjJ9KsxoWGFXk0x8zOeXQTC2I5cIecEdKtiMwKAWGR1Na8sW1Bxyetcz4g1JLe0f5gpA/OkCdyvqPiCMbbeNyGz8zA4qt9v3x5V8P/ezzXAT3c1xcs5JGemDWzp+oBgkJRiR3rR07ItG9cXMkkPD8jqa5u4ulld1K4wevWpr65lhkKZAV+Ky3YAEZ5NOERiT3DONuaiiuzbzRyD+A1G71D1PtWyRJ1c3iNJ4vL5wx5NPt9XaOApvyo6HPSuSGM9Knicg4PSo9mhnRTauZFKjNY17eEnG3rUUkuxgc1UeXcxB5yacYAMfBOantrjyX3LxUXUUhG0ZrQRdmuDMc5xmqxbnFRqeKXdk0rWC5chOF5ombK+tVt2KN2ev60rDGMaMcU5qbmqEJS0hoHFAEiNk4rUt7kpGq4yAc1mooIzmrIB296mQy5LKHORgVFgPmoOcdafnGKmwCFdjdcZowrRk55okUsOlRhcCgCrKtQgYq8YQyk96qSRMpOelaJiHwn58etaKLhc5/SshW2kGr0FwCQH5HapkgLZPFQscc0+RkBARi3vUbHIqRjA/Xmoy4zjrSlc0xRl8e9UItR5wMHB7Gt2yvtqjeSaxAMVMkuDj1rOSuM7SOdJLcgnrWbNCFO5eKrWVziNQG6VtLEJYgw6kVi1YZSgOE55qSK52Sboz0OCKZJEYif5VTD5lyDjB5otcDrLW5LgFqtT5bay9e9cvDetGwCjNdBY3aXEXowpEtFu1mIba2cHpV37w68VnyIT8w61NBIcY9KCSWaLcuKxb22IJwMH6VvZzTWjEgwwyDQNaHD3Fg2xt33uuc1myExrtyT3rvbjT42HCZqhLpcZGNgpplXOHE6Egb8HNXDdRxKMtmtS68OW53On3icms6XSCzDB4HrVXTGRteeYuFJApEu0hcB24x1qaLRXyTu5+lE+hTOuQRn09KfuhcU3Cv8w6GkWYIcmoxpt1CMMMjHUHrVR7O8L5VGxRZBc0vPR+4pryxomdwBrP+yX0Yy0bD8ajWKd1berDHajlQXOo0bxJa6bamWdSMHkL1Nd5pmoW+qWcdzbEMjDPuvsa8Kmilc4w+0HirOn6rfaTN/o15cQZ+9t5B/A03BNESjc92kdY1JJxXMPfLe3ckmCkUZ2qfU1i2F/e31rGZpmb+LcCc1HrFxJb2uyPO48k+tZvsJRsdzazwvCpEikn1q3tUjJx07V4FJfX8bt/plwoznAc4rY0vxXqYnDtKWIG1vmPIq/ZtK4OJ6Jr+qfYYvLQZZx1HSuOd2nXe+Mmo73VJLwh3zu7j2qKG43HaDgDpU2LirFhEYDgCnbWI6UqFSD8wNCyAHFAyNgyfeANMYkDOMirHDLyOacFQjB6UgIUYbc7eKN4ZjxVjaiLhBioSnOcUAMIOMYyDSQpsPTjsKmwQKQZzyOaAFzz1qVTlcVEFbnIp4Hy0AL0PUU1jzTcfNyfwp3GaAGNmlH3OKGOW60nTtQAdKMmkDdjTWJBoAlHNRk4NKkpHBFOcBuQBQA1SCakOKiThuetS4znNAHFgmSiRcR8CnRKFjL4NNMqlea6iSuF74pSu01OMYqJzk0wIyvNWIDkYqCpYzj2oYEznEZqoCGkAbgVZIyvXmqhQ7+aEDPTvCjBLIKGGxRgZ9a7KxkyMDn3ry3w3dSB4oVB2Ht6mu00yPVQ0m3bGv8O+uWSsxSR1tc1rR26jAzZKc1oSPfrDs+VmA6/4VycuoT32ostxgOnyccfpSbJitTprZh5Qwcg1qQMnl/3W96w7KJ1CjBwKvTXIij5HPakDItWvo40BVwFXO/nmvJvEOqfbJmjjYmPPFdJ4j1ZTI8fA44Oa4F2zuNa043dy0rD4zlKktrh4JvMXrVUTPs2jgGgE5rewGlLcGcBpGyw6VWY+9QbzTgc0rWAG+7UZp7fWmYqkA6M/MKlLYOcVCOKcTkYoAk3B+KhZMNzSjg0/r1pbANAFIRS0maYDDQKD1ooES4yKMYFEZJGKRs5xSGIaQjjNKaTtTAYp5pxNNwQeKd2piJYm281bWRcc9+tUV608k7aloZoMIRAW3/PjgVQLnJ5xRHk9TQRzSSsMFLd2zUyv2JzUFGcYpiLYNVpl3HipF5FPWMueKWwzPaMj6Uq8Yq9JFhelUZRtaqTuInjfNS7dw61VRuKnRwwwTSYImT7uM0zAEufSnKMfQ0/ysDNSAucgU4kAcUImfbFI4zxxSGSw3LRsAO/Wuksb1TCiZ5AxXKxR7W5rTtphCATUTVwR0zoJkxj5gOtYs8Lpc5VTjvWjaXqueuRVt7dXbge9ZbDM1I8528nvWppw2ENIcY4zVUKqvgDpV2NgowRnNDYM2oXR1yGzUyqDkrxWRGSo+ViuO+a0bCcXG5Cw3L+tIhomBYcnjNTI3r0pjjFRecuMGgRcOCOKryw7qkjYce/SrAAx0piMaW225OKzpCu4hQMd66SWLzBg8Vj3OnOjFkGQetIpMpAjGAuKeDSm1lXoMjvxUgtGkjDcigoh8tCc9u9K0SR8jHNRyxGHPLL9e9JlyABxQAvlrIe1RnS4jjJHNWUtpCMmn+Qw5UgY9aAKkulQ8KMZNULjSIWmK+WpYVpySMjYJ57Yp+nhp7ovInfrRdgXNPso7W1UFecdKz9Ts1unIzWzcXCRjBqptTO4ODu7UCOWuvDAmCseKgj8MvbjK8g12p8thtYAEUxQiHJGarnewXOTm0m5SAFUYnHash7DUI3yYpF+lehyoS3DYFCwqRym6hSaHc8/CXUZCkOCexq/DDPsJYEYFdm0ETcGNOPamCxgALbB9KHILnHfaCoAZWz7d6d57HGFrqzp0JBXywMcj2qNtIjzlRnPWlcLnMyTMBhRSRX4/wBW4ywrpH0RHPIAzxUcXhpEYlZc+2Kd0FzGN0u3Ip8UgIyx61rPoKgE7eB6VntpEtxlYxtXPJNLQdypLehW25GKkjnTaOeDUsfhiVXGZN4/lUFxpsttMojUkZ5NPQCQkdc0nA5zVeaC5RsJC2OuTUWbjp5Ln1NFgLoxmnN92oF3BN2CSB0qrHLN5zb87T7UWAu8UvbFQmXaRleKTzwAWwQKLAT/ANKeACOc1Ck8eCxYfTNRG+G/b+tKwFnywDkcilVvnYEVGtypXk05ZAXzniiwC3HhS7iQbIVx0xzWVL4fMCt5+EcnCjB5r2WRFdfwqCSygnUrLFGw9CoNUpNGfOeEzWU0O/5eF61AmGOSvFe2z+H7EwSL9mj+cYbAxXlHiHThpeqNHDygzweOK0jO+hSdzGlGDxSK3epldZOq8+9RyIVPArQCVFZqQxn0pVkdVztIpwuM5BApDN7w5P8AZZipXIY8e1egWet2kYAmfY3Ynoa860OeM3QBxt9DXpFlpVncREmFHHqRmsJ/EKVi/NqUPksV9OCOa5yO2We/83y1L4ySB1rpv7Ni2BACAo4qgLT7PeebnBHAHrUEppGgIAkRPfbWDq90EiK7sGta4vNls56HHU9K841bXYzcuqsSB6etNK+wRRl61meVmYk4HFYO3AIrTnu/PViP1rObvXTBWVixmKKKTODVkijNSop201WBq1FlkIA5pMaK45OO9NYYPtVkxbDkmo3UEZouBXJz7UDigjBo6n6UxACSakzTRz7Up4FAxxG7oKaFxTkbFAOWpARMOaTFSvimUwG5I6Uu7NKRTaBEgOaRjnihelBoGNpSBSHmlA4xQAL1pxpp46U4UAAwKeeT+FMY45pM5pATgfLTNp3cc1PGAVwaUIAaQxiq3pUynYelJnHA70jDK0gLSkSDmoZ4k6bAajjZk71ITu60gKUoA6DGKgX731q+0YYH1qky7ZOKtMTLMBJfFWpMhsEVQifbIGz0NaMjiVAw9KmQxQQI6bAw84blyM9KZg49KYow+fSkBpuql/lXHFMkXaOKijYs3LdKsld4GRkVGwyvHNKkylCeD0rrbK9Vo0z98DpXKyQOSClX7SVo2DtnNTJXQGpKHS4ZzyGOakhnO/aenrTWfzowR3FVg21QO4NQBtZLDj8KnhBgmDqPqfWqdtciaMcfP0xWlbJ5h+Y44pCZpQSLcpuHA9DUU8WUJUYxTLdjbybP4KuEA9OlBBVgnxtU9v0rSRgw61mzRhD5qjjoalgl4GaBF4bT1pGiAOe1M8zvnFSI4bI60xDDEufuineSnoPpUcyE8AkVi3V1fW7EJIAo6Eiga1NqWziK5MaE+jDpUA05GUYXv0rKttR1K4kCEofUhea1lunXaGb5u9IeqJRpydlJqjfWDW9vJIrE4/h9K1lvEz8xAOKqateIttsGGkI4FME3c40SPNdIuflJwa66CxEcQCiufs7bMgmmQ4B44711UF5EyfexgfnQOTMyWxZpDnp6Uz+zssCWIxWsby3zzIoPbJp/mRHrIlIm7MOS0lyxUGo/s8gQb1fJ610I2N0wfcU0xIQcn8KB8xhPACg2sykUscB4/eSH8a2fs8ZHHTtSeQFPGKLBzGasZB4JqUxt/eP5Vb+zgc5prxY+lFguVAXUfM276ilA74JqfyQ3B5p32Yhhg9KAuQ556GlyPepTA2SBQIWAoC5EHTpvH0pV2qPl24pxgJ6qD+FIIVB+6AfpQAZ47Unko/JRWb3pWhLc5b8KRY3QYJbHvQA1rdHOWQcdsUvkQ4x5SqPpUgU56mnMpxQF2U/7PtixIjHPfFMbSLY5+VefaroBFLQFzJk0CGQYBxiopPDVu6bST+FbdLRcLs5NvCaRI7q5Jxxk1yd4kltcMjrjB4r1KdtqMc15h4muNupHBPI5rSnduxSZRN2yNntSjUZA+YyBxWY0m45pocjpW/JoO579YanFeQwuJxudc7W4PvxVzeO/T1rmNT0FwUkswU2/Mmw9DUFtrl0sot9RVTkY3oDwR6iuUz5b7HWSzDZxj864TxBob6leTy/Z5XmYbU29K6fSzFdK8zneobamT0rYRIwPkAAoBPlPHW8LXYtmKgBkOCCpGPeq1vo13FudlDAete0tbxEf6tPXp3qB9Pt2TaYowO+BV88h854sXnh+UWzDdx04qOa0ZDtmTZJ/dPBr1s6Na5/1Shg2Qe1O/sG0mLGW2icsOdwz+VHtB8yPI7JPKuFfkYGa7/wv4iR4DbJG/mIcgt0Y+lX9R8LWKwF4bZFkx2qTw5p9utorRrtbJ3etKUrhdNG4t6hRSQEZh90nkVUuju+fvV420QX5VHHr1rkvGWptpmlP5WGkY8YNStSEYut+KLc3X2VXJRD8xHf2rirqVJ7hnj4BOeKglnErBiuOpNMUjtXRGHKaFljhOvNV3OakZspURFWgG0mOKdSUwJIBlhW1aQbscViRE7x2ro9PEjKGxWcxobcWSlcEVlPBtyADXVeWZDkjnvWTe27JPgL16VnGQzBMLZ5FNKYrYaAbDng+9ZVyQJMCtk7iIqToaO9BFUIXNJnmijFABk55FPAyOaZjmnZ9KAArTcU7OaaaAAnA4pN3FHal6rQIAwNO3ZOKjAp6ihjFbrSZ5pWpKAFIp6rTCaehx1pASK2OKsRnIqtwakVscUmgJ2jHX0ppxUHmNu65p4yWzSsMG68VKhxjNIEy1TCI4zSAa4UrVKaNSRjrmppHKvij0NNAVPKINXIn2qBmklHAIGarMx3U73Aus2RUWSHB60kXPWn45pAWovmx2rQhUgZrPt8BOcZrQikXbjP4VnLcZLgHrUsducZHQ96iQ88j5T1rQTaIwvGDUMBF4UCiZQ2COopjcdM1InJqQH27tF8xOK3bOVXwVbd9KxAKtWlyEk25wKQPY6EKWG6pkHGKjtmWSMEGpT8tBmLx0IzVWQNCxI+6TVsjIBHWoZUMoAHUdaAQ+PLx0qsYxjtTIFMb7W71PNEGXjtQDLCOJAB3FUry1BVuflJ9KbHcFW245FaIUSoGB+tMWxQ0rSYoyzSZJByMHFbJijJ+4uT6Cq6lrdTxmlF6GYADmgTuSSW0TIfkH1ArmVsmur4/MSDkDnpWtqd+8duyoVVj3qLSkKx7ycs3rQNaK5oW1jHDGF7DqfU1K1tDg/KM+uBR5rDoKqX98IE25+Zh27UaE6s5rV7C3lm7+bC3D5qgUd3y7MR/vVZnuGmnLngdAP60g5OaVza2g6Ge4th8kzbeyntStd3pbcs5BPr0pMA9qUDtigLIDqWoIOXVvwqRNcvwMNGpFNC80eXk9KAsiyNbucDdEp/3an/tpWTLxsGA6DvVARDGBTWjwetArI1YNYgZRvIUnseMVeh1SycECZCR71zZhDrtxyKYbaPG0qM9c0XFyo7JLiCTlZEJPbNSYUjGVNcGbdQSVLIT1wSKcIpVOY5ZAf8AfNAuQ7vYOmKTylz6VxiSXic/aJAfTcaU6lrMX+omi2/7aZNAch2JiFRSxgKeM1zEeu6nj95JET7RkU6bXbySEqNob1Api5WdGkXy5I5oMQ29etcxH4jv1wjWq4A5ct1qyviZ9vzW5z6CgfKzcMI9qYY6x/8AhJFP3oZBnsKnXWIJV+/tI/hNArMvhM8UvlkCm2t7BKnEifnVxZIm+66sO/NJAzMuoi8eQp454rzLxFpd1LqDOI3wTxgdK9iKI44xULWURyWVGPpinF8rBSseITaHNCqlnByOmOaqtZSg4xXtNz4ctbm4jmKbQgOUB4NcvrGjW7p5sYCFCcAVqqrLVmehOM9euKzb7SYbvAZQGbguODitQjn8KQjNZGSdjkoILrTbiFUYyW2CM9gc9TXQ2l2JDztRxwQT1HrU726yZyAVNU5dLTdujGT9aCrpmkHU9DntSk1zzalJEfs6Dc+7qa1YbjzR1/KgViR1y2QOali+6aRcUGRU5PFAiO9Vjavs+9VLRIVit2UHknNWZrmORGVCGx1waggfyFIHTOaBrYv3EqxIXJ4HWvGPFGqfbb67w5aHftj9MV1ni3xHLDBPBanaxGCxrzDcQNpOc+tbU431KirCAcdKBxT069M0Ftz8jArYoVelIaO1NJoAcozUwiOzpUaVP5pC4pMEVVLb8V0WlX6gJA/3vSud3bZMmr1i488P3qZq6GjuYVRo8jGar3VoJRnHzDpSWrfIp3dRV9FzgmuXYZzVxC4baRWDeWZSQuPWu7ubYHLgZHcVzmoWcgm+6Sp9q1hPUDne5FFW5rYpnAqoMqSK3TuSJmjrTtuaXbTAaFxzmlA9qSkyaAH9qbSfWigBaTFLSGgAxQKTFLQIXrRRRQMM4pQcik6inIMUAPQU/diowaMZpASfe6CplXioo+Ksr0qWMcnWpC2ExUQOKGJPOce1SBGwGcmm45zjin96ULmmA3BPWmmPPNSlSOopyAfhRcCDIUcUi/NU8qDtSRrjrRcAHAqRJSrUx8ZpBxQBopc70wQR71dt5cR7etZ0cilQMVftlDCspIaLSnPFSqMc0ipipCOBUASxkd6VogDn1pIxzVny9w6ZpAX9MuQDtNbPDLn1rmrZTE2QeprbtJX3bfvL3PpQSy0CqnHc0Hg0sqccUkeWXntQSKBzmnqecHNN6UhyORQIr3KmNyyirlhICuM5NV5AX5qGKY2s6k/dzzQBtvGGHPesm7zZvuMh2k4xjpWxE6yplSSKp6pai5t9rcgdKYloc7eXAZyzfd7VJaawsW1Gddh79xU0+lmSJVOVxWXP4ekZyyP0pGisdKt2pj3BweMjmsS+vxJIVGcngn1qpFDLbfI7HpjGaHUk80BYiXJxkYqRfSnBPlpVjJNAwwRzzTx60uDilxgcUAGakBGKg5PGKcufrQBOpFMbGc03GaTOTQIetBXNMB54p240ABQH604DHOOlAYdqXNAC7VxnHWo9oNSF6aTkmgCFox6Unlj0qQ57VIACOlAyARj0pphB6Yq0UzyKiwMnNAEDW4yDimPbBmBwOlW8E9KFUj71AGe+no4+fd+BqxY6RNHIJoXkVdwO3ccMK1rW3EhAYZU963ILdIl6cY4oJlKxSS4lHyPEVJPBHSrIuCi+pHtVvykI5QYFZcuUu5FHTPFBG5yviD4gHSp2tYrVJH2nEgb7p+lcTL4w1OaIpIVYEk5xg1Y8cW6JrbMg+91rmMcV1U4RauWlY+lyOfwpppx6/hTT0rnMgHSlxmgdKKAK89jBcg+ZGCexxgj6Gsm9W605vNiTzIe471vZodVddrAEUhpmNaapFcBVGfqakupBKnDlWHTFQ3mkssxntyORzH0/Ksm3mmhvlhlHys/XrigtJPYv21hLFOz5bB5PvS6nKYLR2zg44rRF0giOPlYDgetcb4h1eIDYHJ3dvekgWrOR1a9N1M+c/KcD3rn2+/VyedJfMIOTuqng5rrgrIply0hDFgBnipJoQq/d5rS0CE8sy53dKuatY/uFKLzj0qHP3rDOVbk9OaQiiQGOVgaTdmtVsIcjYqbO6qwGasxqSvHWkwIZUp1sSsgAqfygeCeaaF2Nmi4WOt0t98C+tbMfK1y1hebQo6V0FtMWUEVyyWpReHSq15AkkfpVn7y+9NZC4xUiOYubHCtiucmgbzHBGMV6FLAR8hTgd6oy6TG38HB61pGdhnCIrGTbjNSlNnXiui/sT7LKXB3AnjI6Vl6hbmNyduK1509hWM1sYpoU1IVJp6xnHSruIhK03vVl1xUJAouFhtJkGlpAKYAeRQOKU9KTNABS0nFKBjmgAx6U5VNKOtPxxzSAaetG4r7U4HkcVYKiTbxSArAseetTLJtHNKyBaj6mgZOJCRgU8AY5qAcVIG4pMBxHPFSY2qCPxqIdamDZGKTAG5WosY5FP6nFO28UAND5WnDBSk20KPmpAIRQozx3NSsmRUDAg8UAPwVrYsHXysk81hl8jHOav2LkCpmtARtIxzVjdkcVVh5UZ/KplPPNZDJ41yauodoxVJJAGxWhFhhzSAUcnmr9jJkEenQ1n8g4FSwM8MmR0PUUCN9TuApWiIORVWCcM3XFaKncuaDN6FbOSQaUHI2ntT5F7gZIqFvnAYcY60AD5HGcZqtLH5g+Wp3+Ygjn1qMnbzQNFrT7gqvlueRWlxIOvFYKzbX3J1Pete2l3IMjH+NAmhs0R4wOPX1qlczLBGwyFbHHvWw3Sud1aB2O5RuDdRTYRZlvL5rde/Q9QajyrEjuKl+zYUY6+hpPJ3HjhqRoQsxHAp8akjJNS/Z1x1JNSLGAMYoAYACvSnIMngUEAGnLwaBDfLOeaa8Z6Cp9ueaMZ+tAEOwkUhjOOKsAfnSENQBW2lBRs3AFasnGelKAOuKAK4iIyTS7alfGKaF46GgLjCeKYWOKm8vnNNZdx6UAQ7jik3t2qYRjGCKi8hkbg8UDGNK/QVIGyozQbfcN2eaQwMxAB4oAlxnGKsLBuXpmmLAypgc4HWtG1CoijOSfWgVxtrIkPytx6CtO1uopyQp5XqDVSO3jklLMOKivlW12upxighmnd3qWsJdgTjriuatr8SXL+bKCznK1FqWo4gaQuWyO1cXaXlz/AGoGYHYx4p2uUokXjt1OqpGo5xknNcv26V6DfeF7rVZftccYJI438023+G9zPAxnuVSUknhDgCuiM1FajPUyefwppNKev4Ui9a5zEcKCaWomPJoAfupd1RA0ZxQMkPzCqNzaI4ZmyD1HrVvPNVr2cQQFyCQKARzN1qOxGBGACQGrj9VXeWkH51rXl9E8k67SQDn6Vzd1dtJGy5/CqgtTZIxZI8OfU03FTOagPNdSEdp4atyLNTkHJ4rXuoQYPmXvWd4UH+iiPI5FdHJH5ibDXJN+8M821i28u53Y+9WZtNdtr9j5du0hXdj0rjS2WxW9OV0A0dKt22AfmqrU0TYNUwLTjLDFAQd6arEvU7RBlBzUgRLII5evFdXpsm+1Xua5KSIjvWppl+YY1jPr1qJq6Gdcn3amRfmqpbOHjVquxnmsRCtFmmGDParYXgGpNgYUCuZL2u49Kz7/AE4zIYxGOehIrpDCMVA8O4+1FwucBJoM0U/K4HWqd1byK+FB4r0Y2KyKd/XtWXLpq7zhc+taKo+ozg5EdR8wP41DgGuxvdHWSPG3FYFzossbZU5FaRmmBmED0zR9KtG0dEIIqv8Ax7TwRWlxDCuaCnFThB6GlcA9KLgVQpHalqcICeetJ5ZzRcBq9fwo78UpQ54pyRtnkUACVMjdqlWEMuFp/kBT71LYyu/zAfWmsuMVZWMFuaeYARxSuBRYU5WA4NSG3bdmmmEk4oAkXGKUNg00RsF57UlAEmaeGyKiHvS9elIB+/HUU9JFzURzimdDmgCxLKcYFQ5zSZy1G3vQkAFO9TW7MGHGKYo5qWNCZF64zSYG3A/7oZPNXYYt4zis5WVEGD2q7ZanHG2xhyelZMZcEAGCamTKcjtTVnWU4X8qftYEnHFSIniO6nFuahQ8fL171NglORzQBYgk/eAVsW+FG3PWsGDcGBwRWxDJwM9aCGW26VDnaeB8pqYHK1G/yHB70ySFxt+aopAGXrUzdD6Gqy53EHtSGVDLsfDHaK0LKfCKC2TnIrNv7dAPMbPHQU3TZXIAYfMp4oKep1yOG75aq9zAJAze3So0mwVYD6irowwBzgmmZnKXKeXIx59/aq3nqDxzWvrlnI0MksROQvzqOv4Vw8U06NyrAE8blxRY1i7nVLcR45xmk8xT0xXPSXsqYwhY1BJqdwknzjA6gd6SQ7HT4BGaEQnkcVx58VtHnahIXrk0+38aoZNssJVOqtmq5JAdmFVQc5PuaXArmj4ogLBi+B71ag8RWsj43BieeKTixWNzYOuKjPlk9eRVVNYtscybc+tS/wBpQN/GuD6d6QidYlbnNJsw3U0xLuI4KsD7U95hnIoAY0YbjJpuxlX79KZQKb5oNA9RQH29c03EgOD0p455zS5A60AN+ZRypx60vznoMinlgRihTjpQIjUNnmpo4POkCjgHrUgUMeePerVvJErBdyg/zoC5et7KNEAPOBUn2KLduwM4p6SI2ACD9KbPKIlPPzHoKdiGytcRi3Q7CATWfKzyY8zBP0qy77xksN3fmiKHc2fSkNGT/Zc15MfMQLGvQ1o2Oi2sRyiAsDzxVq4uY7aPBIDHoKq6fqsTzOk4ETL0OeDQDbNeOFIhwoWpVKnIGKgedDExR1bI4YHNUIbkq5y2R3pk2bNRuv4UKKU/0pF4oEOqKThqlqKT71MBme1GaTFKKQxa5/xFcvFCnlOcEncPUVvkhVJPAriPEGqJKXwuETIyeM0FRWpyJv8AzBK5xhqxmlJY1YdgzvjhfSqf/LQjvXRFWNBT8xxUZWpWG0VEzZq0I7fwsym0znoetdQDkY9a4rwjKV3q3EY55rsofnrln8Q2QajafabJga821O2exuyjrjP3TXrW3cpX1rlfEejrcQlyCGU5U/0p05WYjiIwcZo6NipntZI29qYImY+9dAE0RyRWhGmVqhbferVRxtGBmokUUp7eT+EZxTIFmQZ2/WtYozdvpUTx4Pp6ipUgNPT7vbGu/jFb9vIHA2964q0uTuIPQGur06ZCg54/lWclYRsJ0qUCq6Nip1YYqSR2KbtGadmkoAQgY4qNoRnOOtS4pcUAUZYM9qz5rEEE7ea3GAxULIM9KB3OZk0rq2zg9TWHd6MUkZ0wc16EY1K7SOKrNYRsjfLk1Sk0O55ubaQZyMYqjJL5b7R1r0Z9OQ5+T9Ky7rw/FK7OEAbsMVoqi6gcbEzMxOKmzW02k7JCuw89cCqN1pkkTbsEr7VfOmBWRQe9Wli4qEW8gjOFNTIsvA2HFJsETKm0U/juKeY38rJU1Euc8/SpGHlFmGOlWI4VbjvUkaHANWI0VecVLYEQtVwciozaBTkDNXc/lSYycntSuMy5YsZJ4qkwwTWxLHuzWdOmGxirixMpkmjdilkXrUBO01YiffTW6ZqDzRmn+blcetOwAn3utWQcCqgPPSpt+AKGBNnjinCUgDPaq/mAUoYdaVgNJJyUweaBIPxqpCW3HHQ1O+AnPWosNGtpt3unUE4xXSxJv59TXCWjtE+4c11ekal5u0Px2rOaA1Wg8tgQOG61MseR0qxgSgY5qRYgp5qSLkKxDb0pcFGU9hUzqAMikQb0+lAi5C4ZutTPFuTms1Fxk7iCOhq7DcpIu3dyKBMpykxqSeMd6hj+ds9ccgirt5CJIzngVUtwIyVPHpQxofIqSoVYdulZyqbZyPU9a0mkXdgVSuwnQdTQCNVcFFIOeKvQzDADcDFY1jIFQKTkAdaveZt5J4oEzQcAgkANkdMVzl/aqoykSsM5JYc/SugibcnByD0qC4t1kzgHNMSdjnFjj4JjXP0qlqdrbSxlzGA54GBW3PbPEdxjY54yKqPavNlcAMPu5pF3PP4PD8+oajNAoMSjlhjJNXpfCXmgKFMaRcEEHJr0nTdOS2jBCguR87kck1eMCbs7FJPU4q3Ng5I8fuPC8u1Qkg4PQ+lA0G4gX92HIPoOK9dNlCSD5Sbh0yKaLGPHCqBnOAO9HOxc6PJY9NvUTdJGf91jSYuYTnyyMcgZr1prCJjlooyR0O2on0m3lGJYkOOh20cw+dHlUF3qM0m8QsArDoMV1BhupLZGOVzjIzXVJpEKHKheOgC8VWvI1SQJjI7+1S2HMYKW9yignBHbmpRBLjd3NaYVRztFPCg9sUh3MxI5c5YH8KbOswZfkIFa20DtT8ADoPxoFcx/3oXO01JbmQ/eGK0GQHqKFRVOcUBcqyXHlrisxXlkuwSpC+ua2po4ypJArOwrSYWgfQt2onsnWRZD8x6E1NfaiFj3uclRUbNujUelZep2l1PAyRDkjgUCWpSk8SxSEhWxg966e31qzFkJ1kByo+UVwdz4fvPs3yx/vO+BVS2stQt4WB8wH+7ir5V3Ksjsn1A3Mxd2ypPA9Klaa3C/MAxPWuP828j2p5UmT7VOb26RiGgdm9KXKFjqY54Av7ouo/ug1KLkH1rkP7WuIvvW7D2q5FrL+Vua3wMUuVhY9PPXn0oFB6/hSigwCopMlvapaifOaAIzS9BR2ooGUdSuUtrd5ZCdg6ivLNa1CG4uGMTdz9K77xPdiGxWMbd0h715DLIftMmDkFjirpxuzSOxPnINR8BgTTQxpT81bjFk5FVWHNWuo5qB1waaYHQ+GpE3shcbgK7mzc7M4zXm+iNHFdt5hIDL8pHrXf6fc7olXqPWueqveH0NMNmq95D5kLL2IqdCDTj8ykVmSef61A9uPkT5T1rHXcQSDXoN7ZLLG6suQ3FcddadLaSsAQY/Qda1hLoUUYVI61bRytRREBsGrSoGXJ4q2Mv2j/aFweo9asTws0JKKNwGKzrd9h4rYFwjx4X72OayloBzTq9o+WyVatbSb9kfDHEfvRe25mXIGazTm3O09BVfEgO3iu9wHzA56VfiORnNcbYXhXAOcHp7V0VteRsnJOazasJo1Q3PWnZrMN7tPHSp47oSDrmkTYt7+1S7flzVRW9akWXtmgB5600jNN3Ek8U4dOtACUuBS44ptACMqnOBzUZgBBqSnY4oAz209GbOaqT2UZk2qM461s4qMwLvZsct1oHcw3sVxjaPypn2BQPuCtxoB6UgiUDkUx3MT7N8uNuKgGljdvA5zW1MgDDA4NSKgI6dqLhcyksRtORimPa7Tx0rYKgCoZUBFILmS0NR7dtXnix1qu8ZzxTuMrsoxk1m3duZG4OAOa1zHkYNRvGuMYpp2Aw5Y1ROKpSKDW3Pa7ulZd1ayI2SOPUVrFgUGUAHHWowdtTMuTg0n2fPQ/hWghgfml35qVbUkcA1I1qUXJFGgFVcE1NkDFENu5YnbUskYGAeDSYBHKVp7S561WY7e9Qu57GiwGpHN8uAM06O+lglDLnAPSqNq7detXCVC5UZPepaBM9B0LU4rqIKcqxHc1vFPlyR9K8u0W+aO+jiB6tXplpcCdFBPasHGzJkhSajHyNkdKmcfN7VG44BpCQj8jiqynZKG6Y7Uv2gAlPSkCeZz0oA1Q3mRAnuKoTI0cvI4I61agOEAHIp0kY2+uaBGLO+x+TSMxOM9KfexY4XmoxymCOlBaLNudvU4FaKEMo4zWPGxYcdq0oGCrweKBMv274bnp2q2MHms+NsdxVtZD0yo+lNEMkZVJ5pv2eLqEFNaTAyRnFVzegHJjY/jQJFzGOBSjpVBr7jOCKEv1OSCT9aAszQoqmL4HoCPwpwvVPWjQLFukqt9sXvzThcIepFAWJ6zrqz8yTdnJNWWugB8hGaFnVl5PNAWM57Nx0BP0oFtLjBXBrUR424yM/WnEoRzRYdzJaJxxtpuw45rTZYyaPLjxyKQXMsimFl6Zwa1hbxdcVi6nGts42kkk5oKTKV1K7ZjU9+aWGMwxjcMk0lojSFpG65q0EDvlu1BT0JFQMA3SpQOelNyBgCpFGTQSGB2FNaGM8lFJ9xVpbZiM5pfs5FArlP7PED9xfypr2cLfwqMe1WmhYHIQ0hiJPPFA7mdNpFlPzJGWPseKQ6NbHbhQqgdMVpeXgcHNN2H+8RRqFza/woFHf8KBTMwqJ+DU3aoXHzZHNADTxUUzYjqU1l63fJp+nSXLqWEfUDvQUkedeMdUaWcwqxDRkg1yMYyQa1NeuY769a4AKu3JXtWUG21001ZGhZ4Vc0wMSaiJJp8ZqrATkgiq7mpW6VGy0ICxZOPPFd7pYHlrg9q87gO2XNdp4avDIpQ/eX1rKquozrUHy5p4ApsRLAVJisCSGeMMKw760Dq5K5yK6Ajiq80IdCMUbDTPPJLAwykgkjNKhJ+X0rqbjT05+XrWJdWflZZAa0U7lEUYOOlW4AQcniqsLEcEHPpVxTjFJgT8txiormySVeBzUocCpHZcDBqQMYq0B246VZtrplI+b8Kh1GULzisZb51k3citEuYDrlugw5NSQ3ZR+Oa5mPUCe9O+3soyDmp5GB1/2wtg5IAqZLvPeuSi1gMu0gg1ajv1iGWbINLlYHWLOuPvU17kJ0Oa5b+02k4RSB65q/DMzRjJzSsKxux3G6pwwPesmCTAq6jbgTnpSFYtZx3pwNV4yW61KDigRJRTQacp4oADTSM0/GacFzQBXaLI5FN27eKtlDUTJQBXK1E45qyV4qJloGUpFDGovLycVcaPvTCAKBlJ02npULx5NXHw3WoGxQMrGHJqvNZ+YMGtAUHGadwMc6WpXG0Z9aaNEBIIrcVQe1SqoANHOwMhdJCkcA4pJdODjAHI6VuBenFO8teoo5mBg2+nMMhlwKivNKEiEIPmNdKF+XHFKYUI4Ao5mI4mbRJAF2+lUrjSpY0yR+Nd+YFJ6VVurJXj6VaqMDg40NuuDVgS7o+mO9aN5pxZsDpVP7G0Y24yK0UkwG25CSLJnBU5BrsvD+qNcXBiUqSB3PSuOjjIbBGKs6cv2bURMrFXzx6VMlcLHrGN689cVWnDKlN0y/FzEA+N+Pzq5Kp28jrWRD0MGR9nJ70Q3ZEmB0PerN1ENp4rNiwC3GKRSNxJDG2V5Q96tpIJVxWTFP+7VKvW7gGglor3yMCCoyR1qrEytkHr3rSn+ZDjrWVGQJmGPrQxonRVGSO9SK5UZH5UijK5qJyQ4OaANWJwY896eJSp5qlbzcEGp9+ccdaLkmkMGPPWonRfSm2jErtY/SpXFMRUMKZpvlr0xipyMGm4yaBkezHQ1E8JYcMc57VYI5pMUWAhWEhuCfxNMKuHO04qz2pm3nNIBiq2TuPNIxkUZFS4pKAIcydRwacryZ6mpKlgjBNMBoZgPmpFv4zLsKnjvV4xKRgiq0kUaKcKM/SgQ/7WmCTyvrWTqRWR2lb7nqatLZSTjCEAHuelXxp1t1aMPkYOTxSHdI5VJTHPsiBK45qa4uQifJye/NbF6lvaowAIIHy8VzwiYsSe5zQUtR63oOFY4JqzYXqPMwMilVOOTVR7VCpz97sRVeO2WH7qgEnkmgbR2UVzCw2q6E+xqcTRbtu5S2OlcWMjnH5Gk4RiyPIGPfdQTyHbFkPQj6U0CMnHf6VxnnSjnzZSR/tU77fdnALuPfNAuQ7NkX0A96RYV7gHjtXJLqeoA480bfcVKuq3qNw6sCO9AcjOt7/hQKD/SimQBqJutS1E4y1MBMVw3jS8nghkxxG/BFdu+fLOK4HxvMZ7d7dVAWNl+Y9TmiO5cNzzppfOLMRioyKeFwcUjcGutFje9G7DUYoAoET7s0hFCdKc3ApDIlbD11PheRVuWG7k9K5Y428itjw+7Jek9sdamprEZ6XCcLUuKqWxbylOc5q0DXKSKaYRUh5pp60AQSwbl6Vlz2YbPFbRqvKooGmc5cWqofu4IqlK3lsa274DPvXP3YO72qkURSXW7o2MVGb98cnpVdlOT6VE0WBuzxWiigJLm6EgwTWbIcn5akcE9Kh+6cGtYqwhAxFTeb8tRhMnipjbkrxQxBCzM/FXAGwPSq8FtIrVtW8BZV3Cs5Ow0Mt06Vq24wKhSHB6cVYj9Kyk7jLcZqypwKqoMCp1PFSBOshBqdXJFVAc96kjbmgRdTkVMtQRcjirCUEjwKeFoApwFAhtNdc1NikK5oAqMKhI5q461A45oGVnHNVpTircgxVC4J2mgaKzv71EWzTXaozKOlFiifNAPNQiVccmkNwo75osBbDACp1IxWQ87lvl6VYilYgZPNAWNPcOlPFUFcgjJqykmaBWLIopitTieKBCkjFMY8c0Z5oOD14oGUZrUN82KotbHONtaxPUdfemEc0DMaay5+7VOSAg/WujZA3UVUltgT0quYCx4du3WTyJT06GuzBDoMmuFhTZyvBFdPpl55kW1jzSZEkW5oweMVkXNuY36cVuvhhVS6jEsWM8gUgTMoMCM+laNnL5gwcZFYbvtlxngVLZ3TRXAHUE0FWNi8Lou5AeOwrOEhZtw6mtsESJkjqKzLi0EbZUEAUEokiJIIpsq0kD5brViWP5c0AQW5w4FW7hioBBORVBHKSjPrWjIN8efagGT2spKY71d5K81i2bMspyTg9BWxG25aCWIy1HjFWMU0rTEQAUlTbaQpxQBDS7hjFO2HNMKc9RQO433pO9SbTimlD6UAKqZp/meX25pFmWMciplaKQZUZ+tAhqzgnnNU7mceb14pLt9rYQ5/Gs85d9pbBJ70hpHSWqhIAB35pLq7S0hLsMkdBVKJdsAAbJHoajkXzX+fJFO+gramZdST3ZZycbjkD0qOMEKFb71aTRLjAoECHB2jPrSLWhnuCEqs8h2gFfmzWzJAjDDCoRbKvTA/CgLmdsdMErkU1lBO7OF9K1PswI+bmmGzj7LxQO5mblLbV60FPmwRzWh9iRXyq4pxtx3FAXRnlfagAZq49nnBBNMNpub723HpQFzrT1/CgdKD1/CiqMQqIj5qlqM85xSAhlcCNh36V5v4um+0CdEIzkZ/CvQb+dbe3eRhwqkmvG9W1f7dqErwcRFuAe9VBXZpAx2yoFMPNTOctTBzzjFdSKG0g65p5GKSgBVJqTBA5qJetOZ6AAjIrV0SRY5sHvWYPuE1LYSmOcZFTJXQz03T5SwUHpWpjgVz2kXO9V/U1vht2Oa5BMepyKQ0o6UhoENNQXDAIfWpWOKo3cnHWgEZly+4nmsi5Ulq0bhsE1TwGPrTRZQMO4ZAqGSFulanlgHkU8wg87avmA5ySMq/SmxQ+Y+CK12s5JJmODirdppu05KnNVzgZken56Cr8dgApyK10tOQNvNSG329qzc2BkpYrVtIlRcCp2QDtTNtK4DMUL1ofgVEH5oAuBuKlR6qJJx1qQPSsBbVhTlbniq6NnrUyEHigC7byVejOay4uG61ownigllpelOApqcinUEjh0oopccUARyDiqz9auMOKqTcZFAFWQ5zWXdvg8VedgN3NZF1Ifm9qC0VJpsA1SMrZJ9adJljUDggVaQxxlb1qRMtznNUyTnrViKQohptAXEBPGauxxYwetZJuzEpYDOKz31u5DcHaoNLkb2A6p3iUgKee+ahbUI4cklcCuOm1aaRydx+tUXuJHPzOcHrzVqk2K56MmrQ+XuJWp7XVbWcNhuleYtK5XG9vzpUnkQYV2X6Gq9iFz1H7VC4IDfNTW3EHBrzi2v7iJxiU9e5rorPWJgVEpyD3FZyptAdBl1PIoMnrxVOLVIncqTzUzOH5FZ2GWUwe9P8vNVEbBq6j5AFAEXk4PAqe3Dwyb1P1FOClj0qRYiCKBGhFeZIGD70XJLKSp7VFbgB+adNy3B4oJOdmYrMcnvTDceWy7efpVrVYCMOoxj0rJMpWVR075oL6Ha6W7PZqZG+fPT0FPvPuc9qztMnYqpzzWtMC4BFBHUzbdh1A5zVxnDJnvVJmxMeCPXipPNC5zQBUuJCkiuB3rRtZC8eD1Pase8uV34HGKtaXcKcYOaBvY0FG1yK0LZiQC3JqmwG4kd6nhchhQQaJ603FN80EZJo8xP71Mkdik703zV9/wAqRpFxmgB3emlQaN+R1pQcjrQMTbzUgiG35u9VpbhUbjJIoS+3lQBigCV7ZGHsKqupVtiMRVi4n2Jwcn0qtDMDhj1HWgEOitSTluadNaxYyQKurNHtzkVmT3DSSEA/KKLAQ/MHIUkLTyzA8GkBGaUrk0ihN/rSeaR05oZOOSaaE4oAd5rHrik35phSm+VIP+WmB9KAsTLKB1o84Z4FQGOfPUEUqgjgigCY3EYPzUfaImOAf0qs/wB77hNKMA/6v9aALgkhPGf0pwMQbJAPFUi4z90ilDDuT0oCx0h6/hRQev4UUzMKjPXPQVJUZz0NAHOeLbxbTS5nd9qNEVH1rxqPhcV6940RJNCuMoHKjP0NeQoflz3ralszWOwvfmkakbG7IpM8VsMDzSUUtACClwfSgdamXJ6CgBF61YhjzKMVGqc5qxCdr5qGM7LShthXFdDCflFcvpM3mRrtOa6q3x5WMfNXM9wZKKa7YFO7VWnfatIkilm96zLiQtnmpJpTzVVvmoKRUlBJpEiwc1b2L3p6xZ6U7jII4styKs+RkdKnjgFWNgFK4FaK1HcVaSJV6KKcop4oEQkAGmOM1I5GaiJoAgZearSvjIqxK2M1nTk5zQhoHfjIqnJNtbrUjFscVn3Cybt3OKtICb7Q/GG4q0l+oxkZrHDkGpFbJquUDdivN7DAq9G5JrAhPHDYrThnOAvp3qGgNVXAI9a1Lf5lDVhwOGetq14QVImXV4p4qJTUooIFpwpKcKBARxVWeDcC+efSrnao3HagDn7hWXIIrJnU5I9a6S8gyfwrEuYGCk980GiMp4/mqJ4s89qumNgOaqSyYLLjpVDKUkeGz0qtdTlU2jj6Ut3dbc0ltH9qIOM81okAxUmkt921itZ07YO2u7jtUSFcADjlcVy2vWYjm8xFwG9KcJrmsIwz1pMUpyKTOK3JCik70tAE9tEZJOBWx5LRxjPXHAFVtLjPm5C5Brea13rnHOKxnKxSOaa5kjlO0mtLT9XZmCzHjpUFzpkhlPycVX+wyxnKg8UPlaA66O4RxhDnirMUhRgQc1hWLnb8w5Fa8PJGD+FYyVhmxHJyDVlXB4rOiJAANW0JzUiLSjmpGAIqINxSGTigkr3YDqVJ6VzssYik+Y554ropV3Vk3VqTJuP5UFI0tJcHAPWt/HHBrlbRts0YUkYPNdVGQV3DkUEszrpNs2fWqFzLtUir+oZDBs8VhXc4Klj0HegaMy6uykjMx4zWjpN2NgYjjNYFxKkr8citnSlAjAUZ781TWhR18TiRAw71MnDAiqNszCMZGKuIeKkhizsQcg4xWZLNdNLlZ2CjqtahG8VVltGcg45FAkUxdXecrLnHY0jX2oKxOQR6bas/ZDGMY6+lOaLjigehzd942nsrvyXs8Y75qjN8RnUbILNic/MzN0p2uaNLdagcL8uOGrnb3QZrUMxX5R0NawUXuOx3WleKrW7s/MnfZJn7tag1O3ODGC3cHNeTWMMk11HEgPzGu+hjW1iRMcj1qZxS2Cxq3V3NJxG2B3rJnurqEjZMVGeRmteDa1quQNxOak+ywPy0YJx3qA2K1tq8vkgPz71ZjvRIMgVG9nHjhcAelLHbKFwKA0JV1EFtpQfWpftiMMg1WOmx53hmDUf2fj+Ntp60C0LK3SM2C361J5seSNw/Os9NPXPDMRTzZEtxuP40BYs+cgPJp3mq3Rv1qqbOfPA4potbjPoKAsWzJ70K9V1tpV5Y5ppinzuUHjtQBZZzTQaqrFdA7iCCTUjm4VclRxQFiwJDTgcnt0qkJ2ZckEGlWVsdCKAsdd3/AAoo7/hRTMgqM9akPSoyKAMHxDA82m3EYAPmKRz2rxd7doZTEcEjvmvb9cAWxkk3EcYIrxvVRJHqLKyYHYgda1pPVo1jsUyuKjIqU5zmmMK3GMbrQAaRutOBGKYgqeM4OKhqSL5nFJjL2AOKTYSeKn2DbnOTToo90gJ6VlcZs6MphAwenNddZy5jYHqelcxZAIq46Guhtm+UVhLcGXNxHeqE8qhiM5zU8khCmsu4PzZBpCRHK+TUeaOpp4WgoFXNWoo+KbEh7irSrigQ5UwM0pHelBxxTHcCgQ7IHfNBYAZqDdzSgE0DELZ5qvKSW4pbi4jt/vHn61jXuuR26Fsgk9BTUQNGQHniqjg1jf8ACTjHzKSafFrS3QPG2r9nIZfc7ORVN335DGoZL7IwPWmblxuBz3NCQDXQBu5qSOPjNQlwx4q3CcKM1QEkaEVcThabAEfgmrIiqGwJrckMK6C3PyKKxbaP5wK2YhtAqGJltDxUymqqnmrMZ4oIJQaeKYKkH0oEFRtzUh6Uw0AVpQG61QngVx0rScDpioHjxQUjJ+yK2RWLqsIt0dgK6h4CTlazdQtg8ZDimikzz2V/Oc5BHNaGnF4AOMjNXX0XMrMpxjkUz7PLE3K5FauSasM3IrxHiCkYOKy9TKSQlduTTkB2gkEGo5/pWcdwOXuITuOBVfyXbtXTC1jkf5gQTV+LTrcLtCg+9bqpYVjiWt5VI+Q4rRsdJuJ/nkjZV7ZFdfHp0eR+7U49RV6O22ptA69qh1QsZNjpywxAEDNaaW3bFWo7fDdKtpEAOlYttgZbWmRgIDTG0lXU5wCa3ViUdqXyh7UXC5zy6VgYC5+lLFp8okwn610aLs6fyp+wbs4Ap3FczhbSRoOhOKbG8m/BHH0rWwGXBFNFqhPSkFykJAp5o81T2q6bdMY21CbX2zQK6ICCRkCq08JbkVoiEqMEUxoqB3MdIisvJxzXQ2GfIwazZIM4IrRtSQlAMbdANncOBXIa4VWJlTIHtXXXrARc9zXJa4oSDg5zTjuETkvMaNcg/nXUaFOXRfmzXJyMSCtdBohKQqRWtRaDR3cLfKM/lUqzYOKzLW63Yz1xVkzBTnNYiaNeHDAVPtGagsjvj3GrYAoIZCQPT9KhZFPpVkjPPpTMAnOKYrlKRI+j7fyrI1Y2ctsyOV24607xfenTdMDJw7vtFeVXWp3dwxVpW256Zq4U3LUtGx5kVtqkbW+3ardq7GN4ni8wsD345ry0SP2b861NCurn+1reLzW2s2CCaudPS5Vz06wVHVTG2VPrWosHOcU2xs0hi6d8ir2RisCJMqmAN0FOS0ORgVOGAqeOVRjnHFArlQ2MuwbOee9JJZugGfxrT8+LH+sHPvTXkQjqDTsLUyBblCdo4p3lNjcRjHpWgPL3fNSShPpn0pDuZuR1BNPA4qL7Mwd+chjkc9KtrFhQCRmgCHFKM+lT7BRsGKAIsZ7Uu0Z5UVLsFOCDNAXK5ij7p+lAt4c/d5xUzLzQg5p2C5o/4UUd/wAKKCANRnmpKi7kUAVL9FkjwcMDxg9DXlHjKwa11ISKoWAjjBzXrsqhlI6+ua4LxvaZh2AcKu5m9OlVB2kaRZ5/HkjtTJR3qeNSvamTYNdCepRUpBStxSVYiQDirNtH8/NVlcCrEEnvUsaNkR4QdDREuDUMMxJCn7vrVxF9KxZRa08uo25yufyrprdx5YrnrNAnHrW7bY2YrKQPYkc5B5qqy5arTj0qDbk9KQiJYualWIU4LUyqM0ALGgC0/pTtuKikYKOtAhHkx3qIAuaYxJNDSrFHuZgKBiu4j9OKyb7X4bQFQ37wVm6prfzMkZz71y1zK0shdiSTWsKd9wL2oazPeTE7io9aznZ35difqaZmpD92uhJLYVxnapElMZ4NMxSAj0piOg06xN2glLqq1bmsSqkdqxdMumikCgnb6Zrr42EtsrFc1zTumUczu2MVwcg1PFITV24hQuSFGaqumz2p3uM0bMD8a1I13YBrP02Bim8/hW3boO4rOQFi1jVPmxzVuoo14qdRxUkscnUVajFV1GKsx9KBMlFPFMFOBoJH44phFPHSkIpgRHFRuKlIprDikNFdhj8aryxgjkA1bKnHNRsmeooGZUtsM5C1Wks93O2tzyge1NMIPBFA7mB9j7AUx7EY+7zXRG0RhjpUT24zhQfrQO5z5sBwdtSRWzIfatj7Nz0p6wD0o1C5QihqysdWVhHpQI/agVyJUqUDAp4SnhKBDAKfinrEaeIuaAuMVafs4qQLTgtAiFVPpUgHFP204LQIiIpoHNWhHTTCwPFFgK5Ud6SSEYyKmMRzyaeqcc0AZ7QMelLGNhweKumPuKjaME9KB3KF+C0HAzXGauzCMhs13lzGPJOfSuK1qM7T021USonIthm/Gt3TSUiUVgnK3DY6Z4rasSWCitZ/CNHSQOmzKE5q0ku5gBjd0qnZLmPAGaUgx3HXBzmsBnW2YZIwCeauc464qhpcjzoGJB7YrUlhKopA4zzQZPcVol8vd0YiqoIB65qV5mhgJ3ZUcdKqZMgyuMGmJHKeP5Y5dOjj3ZZX3V5axwa9W8WabJd26CFVJLcjvXLw+AdWuVEiGEAnkN6VtTmktS+hyIrT0NtmuWrkZUPk12yfDNRDl7lzLnPyjinL4DWwKzpLKzA85AqpVE0F0dlbSebCsmCM9qkas+2l8m3VXc8DpTpb5SmQOBXN1F1LjHjrUfmKDksOPesSfVyQdhyRxms46pLk7zjPAplKJ1LSYDFsBccE1CL2CM4E6DPvXC6nqbQzBWZjkf36bHfxtEpcYJ6YNFmHKd0+pRg48wH6UseopI2NxyPWuNZzIqneV9CTVq3kZMDk89aAsjrhcDON3XvU6SNtOCCKwUZwFPf3rQt5Gwc+lITRe8zml801Cpyop9FySTzTinCU1DRmgCbzQafGw3ZqoDlsZq3CnXJ7UAaHv7UUf4UUyANRjrUhqLvTARl3cHvXLeLYh/Zs6hP9YNoPpXV1k63CklhIWH3eRSKjueOSI0MO1h8w45quclM1Y1ZpDfMmOKg2kx4K10ra5qVHIzSAikcYNNWtCR/HrUsXGKr55qeE5OKTGalpGxw3athI/lBxiqukxKYzk9PWtPbyBXPN6lCwMAw71tWpytYduhEjZ6Vs2xxH71mwJyeKQc0/bxmnAA9KRIxVqVQKVUp4XrQBHK+1OTisuaYtIADUl7McFVP4VQVjjd0oGiWe48lCzHpXMavrrv8Auojx35q1rN8yxlM9RXLMMsSSTn1renDqwZZhBl5PPvTJk25q5Zwk4A70moQMnHcelaX1EZuKXNKAT25p32eUru2nHriruIjJpOvSplt3Y42Gr1rpUkjBuAAckGlzJDKNuWSdSvJ7V2NpchbRd4+Y9qxotLka734wAfSt+G0wgyOlYVGmNEBQuxYd6lisxIwLAcetXI4ewFTJbtuFZ3GSQQhVAxirsUeKSKLCip1XFSIcowKlWkHSnL1oJJVGamSo1FTAYoEOFPWmCnCgRIKU0wGnimgGEc00ipSKYRSAj200pmpcUmKAItvak21KRTcUDuN2DFHlinUFwKAG+WPSjyhTwwx1paAuR+UKBEKkooER+VTgmKfilxQA0CjFOxS0AIBTsUopcUAJtp4FGKcOlMQoFSbeKaOlSr0oAhaP06Uzb7VbxmmtH3FAivtprIOuKseWDQU+XFAyjKm6MiuM8TQNBHnbnPQ13gj5xg1zXiaIuCHH7oDrQios8ykVgc/pV3TZsDI7dc1alsflJAzmssgwSNitrqSsXY63TbnbJjPytWhMEMo5rkLW5fzIyCQM1vPM4+bqKylGzGdlpJK2ybeGU9u4rYa5jePhsMeoI5rn9JuI3s0eMn0bNXZrgt8qqPrSMnuS+YJpNg4QHr61ZSKNONtZIkERyc/WpX1FBESSTj7uKQWLDIjyAkKRngEVoRqiJhQAB1rl21BHcM0u1vZehqT+3LkrhdkijgnGDQFmdIsiHgGo7h08skgH+VYK6lJgFcKe4zT5LzeBmT8KYcrGXUPmFipxnpVf7LIIuTnirXnBvTFRvJg5zSKRnLpsjMRkLnvirEOgDOZJQ57EjpWjDIjKCSKtKRjrQFzMbQLSVg1xBFKR0OKmTRLJcFbeMYHHFaGeOtGaYtSm2lWpILQxscdcU06Rb7shFx6Cru7tSGTaeooDUz5rMRLkAcVUinJfbjpWlcXScqOTWaXRSeKQ0WvNwRUv2gZxt/GqQlUAHGTUkcoc9KAsW1fNSqCTUSD2qyhUUCZE8RD5B4qSNmXoe1OccZpgx69qYjY+vpRR2/CimQFRHrUpqL6Uhi1UvoxJEyNyrDB9qtimyAFemaAR4frkb2+rSQyKRtOFOPvCqZYFetd18QLcizWYRBdjYL964JFJXoea3g7xNUVpRUR4NWpIz0xUDIRWqYEdKpIPFNpRVCOh0SWR1YfwjrXRxplMmuO0qdlm2jgH9a7S0QtCpPeuWorMtDlQBulXYKZ5OACKsQJisgLATilCYqVVGKNuKCRuMVFLIQpqZulU5WoAzLmMl9241XnkCpV6bBrKktJ559uCq/3vWmikZVzavdSYAzT7bQCykuM10UVh5agEZNXooQi9KrneyA5+10TyZg3SrE2iq0u4jdn1rb2Z7UjKaXMxXOak0CHdkqR9BTl0tY12jkHsRXRbfQU1kBPK0uZjOeXTF3fdAq3FYKmD3rTMPPSnLHu4xRdgVFgXGAoqeO3xU6xAGrMceOopXEQxW4B6VY8lR2qbYMjFBQ0CuR7cCnKKftooEJinoOabUqLQBMOlSCmDpTxQIWlpKKAHZpwNR5pwNAiTNBpuaXNACYo20A08dKYEZFNxUpFNK0AQmq7vhquFarTxc5FIZF5vOKcJOetVmyppokGetAzSEnHWnhqoJLU6ygigVizmlzVcSe9PV6AsTZpwqINzTwaBElLTAaeKYC9qcKbS0CHipF+tQ5p6mgCytOqFTipAc0CGsMc0mcipKZtwaAGYxzWD4ki83TX+o/nXREccVmatCJrKSMruyM/lQOO5x0duHQqVGe9YV/p6wu2ORnOa6CByzsp5OccUzUbQyx7h1HFOLsbHKJsVe+R6VtxyhlBQ5GKwJFaOdgc5zgirdtcmJDt5FaSV0B2ukOrR7V5X+RrVCtntj61ieHt2zleG5zW5cP5cfC5P1rFkSD7I8wO7JHoKjltY4gqk4z2qzp+o2ccX7yYRuTjDetGoTxSONrq+BywoFexnNaROTjimmyQDp+VAuE34Gc1ZEisKCrlX7KvTmm/ZiOhFXty4pmRmgVyFbdweP50hhPIOasBqCcmgLlUROo4J46VZ3yhAQfmoxQM5oC4onkAy3NRm7mzwtS4o2A8DFAFd7qYnBGB60wSykYPP41bMSkYIpCgB4FA1YpjePvJ+IqGUMPXn2rUMY7inKq+goC5kea6rtAyTx0q5Yx7EO/ljVvyoyd20ZpNoUnbQFyG8maMbEByfSi08x23E/Wn7QXGRmraIqrxigRJI+2I45bHFZIv5fmWRSG9q1CM0ogiznaM4oEbHb8KKT/ClqjMQ9KiFS1FSGFO470lL1oA5fxdYG50W6RBufZuA968nRk+XbnIHI9K911CPdA3GQOcdyfSvDtStnsdVuYpcA7i4Hsea1p9jSOwxju7VBOABUsDZJzTLnGytVuMpNz0pPanHpSVoItWNysE4Zhn2rvNOuI5oFww4HTNedIPmBrsNFkzEoFYVl1KR1caBlqzHHjnFV7QMVBPH1q+ornEwVcUjEL1pzHFVpGyetAiOSXqM1UllzUsqMAcU2C1d+WoKIY4DI2T0q55Cg9KtJAFXgUGM0CuV/LFLsqwI80NHigCuQAKZjcastGCKQRj0oAiCYo8vNT+XT1joAr+TkUohIq2IsUvl0BcrpCAcmpdgHapdgo280CGBaMVJUbHmgBjUlKTzSgUAKo5qVRimYwKN2KAJVPNSA1UEuGqZZQR1oETZpCai8ym+ZxnNAWJwaXNVxJ82M08vigCTdS7zVffzTg/HWgLE26pEkxVbfx1pPMoCxc359KNwzVMTe9SLKCMk9KBFikKBgc1GJhjinhsjrQBnXkRjUkVmhzg1vXGCh3DtWBJHtmbHAoKiSrLU6Se9UkBzUm7FAy6JOetTK/FZ6yc1ZjfigC4h55qYHiqYfJ4qVXNBJZzT1NQBuKkU96BEwpajDil3UwH04GowaUHmgROGwKkV6q7qcrUAXA2aQ1CrZFSg5HTpQIXtVW5G6Jx0q2OtV5+eKARwVmwhv9p/vEEH61uXcG+3bYMkDNYWoqYtYkkQEYPSuitJDPYhz/EOaRrc89vbaVJWYr8pNUMsrY6KeDXYarblJjgDafasZ7BZW6c1pGQzV8M3UkcXlscqD8pNb7ziQfMea5/SoPLwgPI61qOTk1D3Bjyse8sVznoDTsov3R16mq5Y9aYWbsKQF1QAeB+NI2c4yaqCVgOhFPExx3H4UAW1bC8nJpfMIqosueuaXdg5zQKxbDnFLuI9arLKMcnFO8wY4YmgCcSH1o3k9DVXzD1pwnBHTGKALQcjvSeac1V889ulAkLHA70AXfPYcBcn+VCy4buzH9KiWOQrsT73c1cgtSgy/WgGSIjEZI60rKUHSrCMAR0qSdd4HFBFzPAbvTJmMaZHWrhUIMmsy9d5cqBhRQUiAXhLfN0qaPUUDYbIrPFs/oaa1s5OMGgdjYGox56ge+ael+pPBB4rBMDLwQaPLccAkUBynoPf8KKP8KQVRiBOBUQ4FSHoajxSGLSikpaAI513L7V4943spE1VrjZtjGAMGvY5cmNgOtee/EDS7iW1+128m6JP9YmKum7SKiedRPinSfMM84pgXBFT7QQRXQWUzTamdeKiwKpMQCun8PF3+UGuX6VveGpmF7s9aiovdGj0S2x5SjvVoVDaKNgJNWtoPSuQTI2Gai8vJqyRimY5oAj8sEcipEXaOBTwtPUCgBmKCKeRTNpoAAtKUzT1FO20CIdg9KBGKnC0u0elAEHl09UI7VLtoxQBHijFPxTcc0AIRSU41GzbaAEZ8Cq7y88VG8mSetRByzUDsWk5qYLnmmxqNmacXCCgAbgVWeTDUSzgVQmuADk8UAkXd2TS78VR+2IdoQgnvzUiy7u9A7FozHFRmc4x2qBpKieTAoCxcWYdc1YWcHANY5mIHWkS7bdigdjYMnzU4OAuazPtAznNRyXxCUCsaUl0EGScAVWl1K3jjJM6g+nrXGazrbu/lqxXH61z0l1JIfmkbIPHNaRpNhY9NGtQEABx+dSjVYcjEg9xmvK/MmI/1jfnU1vNNHMHDk49TV+yDQ9ZivFkHBq2twoXrXCabqxkQbjgityC8Ew4bP0NYtWCxvvMHj61UaIMcmm25LAdatbO9IWxnyp5Z4HFRb60ZosjpVBouaCkRmQVKk3HWq7oV57VFu560Aa0UoPerMb81jRzbSBmrsU4J60CsaYkFSK3FUQwqzG/FBJPmlBqPNKDzQIlBp26owaXNAEmaUGo80uaALCtipVbPQ1WQ5FSrx0piLAPFRy9KVSaWT7p+lAji9ZjH29sLhSOtXNNbbCsY6Ua1GMqwB396h06T5PcUjXoQ6t0XJ5BrPt4fMk2jrWtqcKvFv7j0qpYYEpx6ChD6D0tzb/Pjr1pry8VrzWokQr0GM5rIks5EbAbK54oC5GZqaJwDzT2s3BB5pptHzx1oGNMhJ9qf5vvSfZJAMHNILOQt0P5UAL5vPWpN+aiFnKHPB/KpPssu35F59DQA3zSDxijzj3NM8iRfvgKfem+Q2d1AE4mJFIJ+o4pm07OQR+FJGpJxg0CsSlmJAXnNXba2d3Uleajs7SRphhh710UCRQQ/McmglsSG2Ea4bk+tEzFVwgU/wC9UT3Q3nhiPpTxIu3lc0yRI43wGyo+lLcXkUA2sxDHoBVWa9dQQsagjoc1hyySyOS3U+9IpI1pdUi4GWz600X8Z6j8cVkhGI4GaUK3PHPpQOxqtdxEj5hj0pDcQ5ByKzFQnqMUPASMZ/WgLGnJLbkjJFR+ZACcYIrNFpIvJbP404RuuaAsd/6fSil9PpSVRiIelR1I3SmUhhRRRQAHmue8XR7fD9y6jhRyPWui71VvrYXMLoVDq67SG6ULcaep4FcY83Kn5RTo2yN1Xtd0yTSdUktZOBjch9RWYhwdtda1RoPcc1XcY5q2QCtVnUmmgI+1amgzmPU4h68Vl9KnsHMd9GynGD3pyV0B7DaqfJT3q0BVOwk32cZz2q5muET3Exk0bad70d6AAdKUUlKBQAEZpQtKBTgKBABS4oxS0AJS0tFACUUUmaAA0wmhmqMtQAM+KglfNDtVd2oGRyEA8Gmw5L0jc0qHac0FGiGwgFV7iTA603zfl61UupjtPNAjN1XU1tIyS3zdua5K712e4JCttxUmsl7i5bDH5eorF+zuXOM10U4q12MuprV1Ec53H1rX0nxK29luzjjgiucNtIB93NSwWbv1GPWrlGLQrneQX8d0u6OQN+NTMWIrmtMg+zLkEkmt2KRmUZFc0lYokJpoPNB5puOetSBLv4qKQMQQOtOFSKuSKAMOfRFllLkE596ibQol7c104QY6VXkQZPSqVRoDkrrTfKBIBwKhitzs4FdJcxBuKoPEACRwBWiqBoZ8YKZA4zW9oRcqQSRz0NZnljIOK17FkgTI60pPQDqoMIoyasrIG7VgJfH+9kVciuwV4PNZEtGqelVnjGScVX+2Hoaa92DxmgLBKo6VSkTHIqw0w6k1XkmB4oGQNuFOinZDzTWbNRkGgZsW8xkXOelXo5K5mKd0lChsDuK2be4XaCT9aLCaNPfTlbJqmJgTweKnRqCS4DS1CGp4agQ+jNJRQBIrYqVWqvTlehCLQapcgiqytU8ZpiMbWU+cOBxjBrFtQykkcDNdJq0ebZ3x90ZrnLeUFNw6fypGkdi5PlrV8DtWXZ/JLz1atqCP7RHwcDvVIWRgvSS2VzxQBqsdlsrHnArJkuxuPTNa8qgwgdiKwXspTJjGcHigSJPtm6RVJyT0q2rqpwwFVrPQS7edcSFWB4Ran1CxEIRklbnsaCiYSDdkKKkVgx54+lVEBQKDkmiEvJclM4UCgRoLGrCkYIrYGM0vljZjcRWbMZQ5G8ADpnvQIvMkfdQTTfJQsCFHvVVJWK/Nz9KkNztXpQMubFIxtFRtFGGxsqib8g/MCKfa3T3MpUfdx1oFZllEVHLocH2pxMrdXOKpPI0DHJPWlOojAwc4oHYuEsB94ihW4wXP1zWVeai4iMioWI7Cqr6pJ8u2M5I6UBY3JF981VMaEE45qr9rZ4N2BuxyDVf7SVwAevagLGkgXrxxTwUPUA1jS3UiDcKrG/mwTuAPbmgZ0TAcAjBPTPSo2aNM5ArnG1S4I25ZvpVaXU51hfHzMvX2FOwHUrPFjJ2gU5drn5RxjrXJW1xPcbQ0pBb+GteMXKp8snT3osFj0zt+FFHb8KSmYCHpTKe/3aZSGFFFFAC0oHy02pBQI88+JenqbW2vVjHneaULAn7uM815mpwea968Qaf/AGlpslsFVtwIw3TOOK8IuLaezuZLW5TZKhKspropO6saR2DfTW6GkHSnAY4IrQohNCHEikHnNPYYpIQPOjz0Bp9APWtD/wCPKMnptBGa1jisrRwHsY3U9B0rTrhe4mLS4opcUAGKcKMU7FAgxSiiloAKWkooAWiiigBDTDTs0wmgBhIpjUNTc8UARPVd6meoXNBRFtNGMUuaUc0DI3fAqjcSZXir7R5U8VmSqQSPegEY88CNMzEYJ61HFYIXLdq0JogTmogClaKQxUtIAOVH5U5LSIOSF4PtSB+KhkvtrBV9eaWoFtIArcAVaAwuKzobxWbk4NXlkDCpaYDj1pMZNHU1OkeR0oAaqZqdY+KcigU9iAtIBhAA61A+Dx60STZOKqS3Ij53A0AR3IwTWbLIEGOtS3N+pPasuSfJ56GtIoCcygn3p/2oqmKo7/SkZiRV8oGtbXpIwTWlBc4XINc9AQvOeaurLgdaiUQNpbsv36Uvnd6xRdBe9PF4Rzn5e9LlA1WuQOrYqnJdFn+U4+lUJLsOeDUP2jac01EDYS545596ka6j9RXOSXzgEDAFQfbTn7xp8gXNya6VG3g1asdVSQbc4I965c3RfIpIZDEdwbBqvZgeh282/GDzWnC574rhNN1srcYfoRgV1dpeLKoYHrWLi0SzYVsnrUoqrG+RU6mkSSg04Go88UoNAEmaM0zNIX4oAnjbPerCMB3qijYqynagRPKqvGQRkEciuWvYUinMcYxjmuqUfLg1i6xABtnAwQcGgcNGSabHiLHem3EQNxmn2bjylYd6nnXoaAe4qQ+ZHioXsZt/7sDHfNXLXrV48HigVzEjtbtGbpj3pWs552zKAAOgFbVJ+FOwcxgNpdwT1yO2KamjTlvM80qx7Yrol47UuaLBzGGbC6AID+YP9oVGdCkmXdLKQ/YKK6HPHSkosHMc/wD8I5J1+1OPakk0JpE2eawHc45rotxpO9IXMzmpPDbkLsuX4HOVBqW20Oe2Ixcbk7qUroO1FOwczMGfQmueXdo8H5dv9ahTwuFfc9w7HHRRgV0tJRYOZmEfDcDptMkgGc461E3hWEqcSybv4a6KlzRYOZmHD4cto1UEMzDliT1qSTQYJG+ZAV9OlbFGaLBzMxv7At9u0JtHoCTUJ8MWJGGtywPPLVv0ZoDmZhjw1aBQEiRF9B1p0fh62j3gRKVbrkVtUZouLmZiv4bs3ff5YDdiOKki0OBIvKMUbxjOM8H8a1s0Dr+FA7sf/hSUvX8qSmSI3SoxT2+7TcmkMKKBxS0AJTx0plSDpQA1l3KRXkXxC04xa412gby2jUNk9Gr1+uV8ZaSmo6NcIBtb74Y9sVUHaVxxZ4yhzUlQrkcCpFOa6maCkZpEX96v1FLnFM3ESD60Aes6N/x7xgcAL0rUJwcVk6E6/wBnxMSMkCtXq3WuJ7iY8U4daYKcKBEgoFJS0ALmiiigBaSiigBRSE0Uh9qAEJqNjzTiaiJoARj+tRM+DTmNV5GwetAwd6rs3NJI+ec1GDuPBzQUTAZp3QUi9KdgUCAGqs0ALZqzVaecKcZoGVJIQBWVcMFJFXrm6+Q4NY08vmNVxGI07YwenaqksnNK0nzYzVWZxtPNaJASCUqwOe/rWra3Yxya54TYp0c7K3ymqcLiOsW6UVet7tAOua5D7eyqAeTTTqcgbgnFZumx3R2bXQOaqTXmDtzWFbakxHJzRc3QLbh1Pel7NgaUt0Bnmse7vGJIB4qvLdH1qk8hYk1pGmBY+0Fjzk0ruCtVFJzyakLcVdhD1k5pwk5xUAPelB5zRYC/DyKmedVXGeaqJKduBUEpbOSam1wLZmBPBpfNNVI2z05qbOBmnYCXceuageU5OTS+YMc1E+G5zTsBG8hJ4pmaQg7unFFOwh2aeX+XFQ807rxQAF2UZU8jpXW6FfiWBVZsSdOtcefepLac286MC2AecUpwugPWLa4IAB5rRifcOlczpV4s0K4PXvXQQn5RXK1YGWs84paauMg0+kSJmoWbnFStxVN5CG60AThjuFXo2yOayo2LNWjHwBzQDLi/WoNQh861cAZJHSpEYipT8y0yVuYliuweWeqjFaLDfF9KqmMJMW6E1ajOeCaRT1GwbvMUdOa1D96qMafvRiruaaJYtFFGKBBS03vS5oAWkNFFABRRRQAtFHeigQdqKO1FABRRRQAdqKWjFACYNLt5p1FADcUlPpMUANpR1/CjFKBz+FADu34UlL2/CkpgNfO2mZqRulRYpDHdqWkooAKkHSo6kHSgQVBdIJIWQ4KuMEGp6ZKu6MgdRyKAW54DrdmdP1m6tWUja+V47VQTgGu28fafONdju1VTHNEFPHIYZ5NchPGYiA4xmuqLvE2RGRURPPvUhNMx82atAd14UumMUfmsSDwRXZkg8iuH8NsqwDI75rs43DRrXHP4gZMMU8VEDUozmpJHg0U3mjNAD80gNJmkFAEmaTNNBozQAuaTNNJozQAjGoHbmpGNQOaBoQtVKdxyc4qSWT3rLvbkINo5oGibzA3FORsGqEUwK5NSiUZHNFirF8S4707zapbzjNQPeBc4PSgVi3d3QRcZ57VjSXu4nJwaqajfO5BHODWa10dpya0jC4y3d3h6A1T+08Hmqk05PvUHmmtYwFcstN82c1FJJmod9HXmrSFcOc09cjmmUu4Y60wHl6ZuzTCQelKvNFgLMDlTU7klSarRCrB+5UsZSdiWpM8VY8oMeBT/ALIx/hNO4FQdKXmrRtSvUU1owo54ouKxCgJ4xUmwkgVPFGMdKd5fOQKVxgsW3mkkQN1q7FCWXlTQ9rkZHapuFjKA2MaljwaeYvmIIp0UG3J5p3AjaPjpUew7cYq+I9woW359KVwMxl9qi6GtOaEA1Ukj284qkwIDSU40zvVCGnOaSnkZ4pCMCmB0Og3rBvLJ4rvLGXcBzxXlmnzmK6Qjua9I0qXdHXNUjZ3Gb6YPen9qrocAVNuzWRAkv3c1mO+WIrSl+7WNcPsloGi3AfnzWgDlMA1mQOCvFXIXJagGX4T+7AJyRVhTxiqsRqwKCSC5UAg449aQNgcVYnQFeaq47UAi7AobBq1juKq2nYE1dxTQmMopSKTFBImKMUtBoGJS0lAoAKKWigBKXtR3ooAKKKKBBRRRQAU+mUtADqKTNGaAFopKWmAUo6/hSUo6/hQAf4UlL3/CkoAa1MI96kao6QwAwKWiigAHWpB0qMdRUlAgNGOKKKYHJ+N7BZtFmlEixtEN24g547fjXkNxO1xKHYYOOa+gr2BLi3kikClZF28jNeC6zY/2XrF1Zby4iPU1rSNIvQpClAqPcTTxkCtijotEvFjkVGrvrRw9upWvJo5TFhl+8DXoHhm/+12ytJIFbpiuepG2ozolqYdKjJ56U8GsiB7dKbQTmjHtQAZozSZpuaBkmaaTTN1BPFAh2aaWpm6msxzQMV2qs7HNKznNUbm6CBsmgZDdzbQRmucvb5lmxx1pupaiWchGxWNLcFx8x5FawgUa/wBuIXk0q6iB71hGclcZpgnYVfsxXOifWlVcHis5r933HdkHpWc0u8c1Hux0pqCC5de7J96rPIWNR7s0Zq0rCELGm7vanHmk28UxCCnCmiloYC5pO+KUdalijLHPagZGq/N0q3FbBx0pyWxyMCtazs2IGRUSlYZSh09m+6KkawlUd66CG1CdqseSCMbQaxdQZz9tpvdxk1omxQ9BWiIeeFqTysCpcmwMG4sfkOBzWZLZu4xg8V1sqKVxiqTQKP4apTAw/s+1QKsxWvQ1ee0DkEDpU8cOAARQ5hYgWDaoxikaEEdMVfEYxTTEOtTcDBmtf3+V6VZisgeTWl5S+gqQKFHanzhYz1sQOarzW+OlazNhc8cVQkkVjwRRzAZsseOvSqcgzkCtSas+T5Ce9aRYFMxH6ioCpBPHSr27gnpVWZgTWiYiGnMPlpKCciqEJExSUEcYNei6FMJIEbPUV5wcV2vheYeUq9Qvas6yugR2iHiplNVU9R0q3HXMJiy/cP0rlruYi4IY9+K6mX/Vn6Vw2oXCi+ZMHrwaBxNW3ucHGa1beXPeuagm2ck8Vr2EgLE5zmgp7G9E5GMmrKycisxJu1WUkz3oMy/K25RzUIHNND7h1p4FAiaBvLcZ5zWhxWYAdy4PetFTkA00JjqTFLSUyRDSUtJSAKSlooAKKKKACiiigAooooGFFFGKAAUtGKKBBS0lO7UAFFFFMApR/SkpR1/CkAf4UlKf6UlMBrd6YOlPam0hhRRQaAAfeqTtUY5IqXtQISiiimA1l3V5p8RNFjR01O3T95ISs3uMda9NrA8U6XNqmjT21qQJvvIW9R1H404uzuVHc8MXrUgHrUr2k0ErxyoVZDyO1KsbN2rpuaDcVuaBcGKQqT7jFUUtG8rIHNRZmtmwMowqJO6sM9SsJxNEpJ5NXsYrl9C1JJYY1cjPtXTBwRXNYljqCeKTNNJoACabmlJppzQAd6QmjdTTQAh5pjHjrSk1GxxQBHI2BXPapc7Eeti5l2gljwK4zWL0MXUfrVQV2UjKluN7tmoGfJ61EzZOabmutR0ESE0c03vTqYgoop2OKQDRS96XbmgJzQMKKmSMscYqdbI8Eg0uYLFLFCxljWp9hJHApUsZFbJAxS50FitBAOMir8VoD83T2qRIwBjHNXYI+BxWcpjIY7f5hha2LaPAHSmJEBU6fLWUpXGWVUZp4GO1Row9akzUgLx6UnFHamEnPFAhkinNRbMk1aHPWmdzgUDI0i9elBjAqwgzxUqW7O2COtAFAio9wzjNbX2IAcrVWfT1aXcgxQgM89elMaTGd1bUem5UGszVNOaJiwOFpoDIubobSAcViC8Imbmr91AVGecetYk+Vc4raCQGiLsHqarTTBjwapBmxTdzE1fKK5O0hwcVAxLU8ZI5ppHeqSENFHaj8KQketMQDBNdLoPmCZdmdveuaXjmuj0O7ZCsROVPQYqKmw0d5aOWiy1XomOaybZsKPStKGQYxXKDLMnzRMPauD1RVF2G9Tziuzmlwjc9q4PV5ZPPKqO9VHccR7zbAAoFaekzO6n2rl5ZW4BzW9pzfuFZTj1qpR0Hc6BX+bjPvV2F8Lyayo2J5JqwkjCsxGmspLhasPIEYEnisuCY5yeopzztJMF9aCbG/EA6BgKvKMKBWdaOdqxnoK0l+6M9aaIYUUtHFMkSkp3FGKQDKKfikIoAbRS4pKAFpKWigBKKWg9KBhRRRQIKBS0tABRRRmgAooopgFKOv4UlKP6UAHb8KSj/AAooAa1N4pzU2kMKKKKABfvCpBTF60+mIU0lKaSkAVHKuU461JSHOOKYHl/irTFj1i5ld87wCEA7VzKRAEMBjmvSPFNmjSCf+Nl28VxTRqsgULxVRkbrVGtY2UbQjABzWP4j09oglwoyvQ8V1WnhBGMDtTdTtBd2jxAc9qlSs7gcj4fu9kuwH867+1kMkat7V5lbwS2epBHO3a2M16NpL7rQE89qqa1BmgCMU0mg0lZkh+NMP1oY0zdQCFzSZppNJmgAzUMzYXNS1XuXwtA0ZOpXGy3JJ4FcPfT+bK2DxXRa9MRAwB61yJJya6KUdLjYlIOtLRW5ItPFR0oPNICUYFG7tSHpT0iYikUKozU0ac8irFtaFl5NXIrE+Zg1DkAyCIZBxV9bfcOKasGztVmNSO1YtjJUhXaBgUrIuMYHFOB4xSYJNTdgReSrdqmiTy+1TxQ5xxUslo2AQDSbAj3DHpT15qu8bhsc1p6XaGTJbmgCttkzhVNWVjfbnBzit6OyTZwOfpTzZLjmkTc5lWd5CgU5FaVrZeYORz3q15Cwu3y9au2qLsyB1oFcqxaWqvu65qw+noyEkDIHargXFO4FAuYwPswQk471btUUHkdelTXEQJI7VJbJt20BckMI2k47VmlAJdh6k8VtvgxsMYzVBoB5wf0piTJIIVCgYrJ1mIFWG0kH0rbXgVVulLnoCPekNPU4S9tJFgYlCF965W6j2yc+tel6wgaML14/KuA1mEK+Qa1pPUvcy2AxxTAOaXjFTRRhjW4iPFJjmrBhJOBTTEVOCKBkDdKhIqeQAVEelNCEFa+kZ+0oQehrJArd0cqky4XNRU2BHYQyYUc84q/BKccVipKM8Vct7lVcZ6VyjaL1zcLHCxccYrz++vGknYggDNdvdvHNCy5ABWvOJ8CeUZ6NitaSAsKfNfJP41v6cQI8Vztqw3DPSuhslyAR0p1Bm0pIUVOhyKrocqAauW6ARksetYiY+I847U9WxMAvNMX73FTxAeaMDvQI17d9pAxya10+4M1kQ5J4wK1k+4M9aaM5Du9FFFMkKKKSgBaSko5pAKelJRmigAoopaAEopaKAEoFOxRQAlFLRQAlKBRRTAKKKWkAlKP6UUo/pQA3sPpRQOg+lFMBrU2lb71J3pDCiikFADl60+mL1qSgQlFFFMAooooAydatmms/3Y+ZTnmuLuLba33cfhXpEi+YpUnqMVyOo2v2SV43yUkOVYikaQZQsOABnpV9h3qrAm08AVe2/LSLZxPiC3KSiZR0PJFdDoNwJLVfcAU7VrRJLV8jqKo6KrQw4Y/dNVe8QOlJpKgSTI5p2+pJsPaoCTmlaWoi3PWgZJk4oFNU08YoARqp3TBUOauNVW5QGM0DOJ1+YN8orncg1ta+pS5571iCuymvdExaKKKsQtKo5zSjFLikBIoDHFXIlIGKq265PStSNVUDNZyZRLbcYq6rAHI4PfNZr3IjPy8VGLsyE81DjcZtK69CRmrMKbvpWRGd4GM/Wt3T4g4UE96zasBL9iGzIBojtHA3Y/CugtbddmMVI8CgfdFQTcz7C2A5kFXnt1IIAxmnRRgN0qyUytAmzCeECUqRWpp8SxqSetJNAucgc1PBhU+lAXLidKcSajjfIpSaCStcjJ6VJb8DFEuDSxYxxQMsBuKXdkVHmhW5xQIJAGoQbaU+tR7wDyR+dAFknK1C33sU7zht4bFUpdRt1l2tIC3saAsXARionpvnIMFiD9KZJMjEBSaAKGqBfL3D72K831yT96R7813Or3iIWjzlgK861KTz7gkHPNa0ty0UkJZsDmtrTLNpWAwfrVnRdELkSSj5euK6aGwWLBVf0qp1OiGjN/sdIfnkGc9qz7+zBw0YAA6110luzJyD7ViahAI4ySKzjJjOOni2tzVdhV+8IGe1Z+Sa6Islj0FbemOI1JI5rDQ81oWshDgDvSnsCOiiuEI+Xk1KJSTxVa2QbMgVLkDrwK52iiZ5GdCC2OK4+9A+0uAcHNdc3EDN2xXIXaMbhm9TWlLcJbDoPlwOtdLZTYjUbfxrm7YjOO9dLYDZGCRRMSNLecelSJMw6HiqxcEcU9DxWIzShkDjjirsHMmB1SseF+cA4rX0oyTXH7zBC9x3oJZu2kRfDH8q0eAOKZGuxAAKfTRkwooooEFFLijFADe9LS8UUAJigClozxQAYoxRmjNABRSUUAL3opKWmAUUUUAFFFFIApaKKAClH9KSlH9KAGj+lFA6D6UUwGN1pO9K1JSGFFFFACr96n01adQIXtSUppKACiijvQAVQ1S0+12pQY39iR0q/R19BQNOxxjQtBjcenBqxGdyA1o6naFEeRUBVvvD+tZ0QCjb7ZpGl7kV1GHgYGsWLbDKyD8q2rxiI+K5hiReFiSaCkbazZxzSmT3qlE4NOaT0oCxYM2D1pQ2ao+YD3qxCc9aAsW1JqUGoAV2+9ODUATGopkytPBpsj4GKAOM8S2g4cZyOprlSOTXea7GWtJHGOBXCY5JNdNJ6AxtFBpK2JHLUq81EtTKOKTGXbeLA+lOkk2j6UW78EeoqK5zk1nuxkEszMcU62zv/HmodpzU0LBDVWsBu2uxSAe9dJYQNgMq8etcrYo00isDwCK7ixB8leMDGK5pjNS3xsGetTOARVWLOat7h5fNQZsiThqnPQYqhLdLD1OATR/aMMcZZpBj60DsWZT19qZEwJxnn0rC1DxHFCyqg35681Lp2qwXAMo+6eMehoswsdAvtUmeKoJdpwcgD1Jps2pRRDJkU+mD1oCxebB4NRxTKrFMiufvtfZEOwYGOprDtvFMvnv8obHrTUWx2O/edFOC4HrWbc67bQEjdnFcff67cTLkDb9O9ZSXMlwxL/rVKA+U9Dl8QQBBsZWLDgA1zl9rU/2ksjYx2zVFYJvK3RbQMVV8mff+8XPPWhJD5TUPiS5wUMjYIwRWJeancCTdG2zJz05q/wDZAqfKOTWffWMvVQW9hVx5bisR/wDCTaskYVbjp6rSHxRqZHzznPsMVDDpN3PIFWHr6iug03wfg77pg3fAqnKCEZC3d9qgKc5PVu5rV0bwyRL5t0dwByorprXSbe2G2NAB61fSIL+FZufYZDFaRRqoRcYqwIlFPHSisxXIpfuda5vWztgY/wAXaulkGRWBq0JlQjHanHcEcDdOzNyKr5GKt3y+XJtx3qpxiuuOwMUdatW74kB96qipYvvD602gOttHVoGJ6Cl4biqtif3O0mrqYHauV7lIG/1ZQnAxXNX2A5C8jNbt85WA7eprnZW3cn1rSmJiWo/efU10MD7AAawbcfMCB3rbWNnUN0omCNO3/egn061ORgYFULaVoTjsetW/M3DNYsY5Cd1dF4dBe5mHoBiuaLhTnOB3rqfDilZpGUAKR1pCnsdOMAcUvFM5NKM0zAdRSc0ZoAXNJmiigAzRSUtABRRRQAUUUUAFFFLQAUUUUwCiiigBTSUUUgFooooAKUf0pKB/SgBB/SikH9KWgBjdaSnEc02gYUUdqKAHLTqatPFAhKKKKYBRRRSAKKKKAGyoJEwccjBFc/fWptycHgnGfSuiqte2y3NvsyQeoI9aCos5mQExHPpXJX0pguyB9yu1ulYpIoADIOa4bWGMU25xx60R3NUWre6BHPFTySgLkVkQSiSPAHSrhxtAJptDFe4w1WredWHBrMkwTxTrSVd2AwzTsBtefjvRHdruwTVGZwkfJ61mG5PmgqfunvU2uFjqhIaR3ycnmqtpKJIgxPUVKzDrmkKxR1LDW7qx4PauDuI2SZh2zXb35LxtXLX0GwFiOTW1J2BmV2pDTj1pO1dKJFXrVhKrA4qVCeMUmMup8opTzwetSWyg4zzVmS3DlSo6daybGUGhIGcVHsxz6VtNakw/L6VmGPaWDA0KQHUeHLWBoFdl+ZvWuoQBVwBxXHeH7vaVgc8A8Zrq1mBORWMviAsq+01Ksyld3c9RWfPOEj37hWNqHiD7HDlVBkPAFSlcVi7rl0qWzAMAw5rkrvUZpYwmen61nXmp3GoSkyMeTwBV6xtfOCg5z3rVR5VdjQRIZwGJq1BP9mYgBhntWxZ6cgwMVpLo8Ug5GD9KhyWwznYr+SVtuT+daCRzSAbIAT2ZjWimhxRzbht/CteK3CDCgcCk2ugro4fUrK6Rcsm5j0xVG30e6HzgYJ9q9Emtw38Ip9vEka7Qo98ijnaC5ztp4a3Qo8pzkZNTpoMMUvCjB65roiQBgY5qNkBOaV2K5nJpkWNp4HoKJNLhB+RSa0gtTqgwOKBXZif2eo6AU77EgGNgOfatpogRxTTEBSDmM2G3WNcbRVgKAMAcVYMIJpCgAoC5BgUoU4zUm0UbaAG9qYTg098AVAz+tAA7cVianOI0JPStctWPqqA27E9hQtxo4vUcOd4rLJwat3cuZCvpVQ12Q2Bi5qSLIkXFQ1Ytxls03sB0Fsw2DNXPMAHFUbZPlzUsjqBjpXO9WUR3l1uh21jkZqW8ly5A6Cqyv61pFWEyxAMMK3IblTGFOBisBH96sRyndjNKSuBrNMA3Bpy3O3qcisxnNG87Dg81HKO5sybrq2Hl9a7rwypOnqW4JPNcFpE8XypuI3GvSNGi8qzjUduah9iZ7GrjFLRSUjEWkpaKBh2ooooEFFFFABRRRQAUUtFABRRRTAKKKKAClNJRQAfSiiikAUUUUAFKOv4UlKOv4UwGjp+FLSDoPpSmkBGxooamg+tAx3akp3akoAetLSLS0CCiiimAUUUUgCiiimAUdaKKAMTV7Vo5BdRZ7B1HeuG8WRE2wkQDb3NenXSeZbumQMjnNcDrFurwzQOfkHFJaM1gzldL3MpPBwPWrc0hA64rAh3QTsqOQVbA57VoSzloxu61s46lizXhGVBx9KqQ3BWfPSoZmPJFVt5zmrURG7Jcuy8npVeKXdIR61U+05j206CUecDnFTy2C51dm5ECr6VZ3571jQ3gGBmryybhnoaxaGNmbBPesrU4AYd4HOKvzSZ4zUEw8xMMOKqOgM5JxhqZWjfwhHLIvFUSM9q6k7kje1KpIIpKO9MRpWsnI5rZgG7HvXP2py2K6XTQGAGRWE9CkXo4AQOBiqt7p5dS8Y5HatWNBgDNSFMdKx5rDOMgMkNzk5Ug10dpqrbArjcB0Ip02mRyOXC4bvVVbCSEsU/KqclICfUtSVLYszAMRwPSuNuLqS4cl278V0F3otzeEEnb9aojw5OpIbt0xWkOWO4ihp9v590qZ5rtdPsBFg9TisbSdFkhu97E12NnHhMMORUVJX2BEltEFrSUgDp2qkAQ/HSrSHNZCY1ly2alTpTggNO2AdBQK41hUIB31OQabt5zQCAITTxH0zSqKfmgQ3ZUirgUlOB4oAXFJjigmkzQAhFMepT0qGQ0AMPWmscUhYUx5AenWgY2RuM1XYmiV/lwagViT1oKJ1GTWXq0iwRMWIwfWteLGcmuU8XXKLEFGdxanDcDjrx1a5YrUGaG5OaO2K7UrIQVatSARzVUU5HKmkwOi89Y1GD2qvJOGU5NUBcEr9KiaYnis1HUdwlYlzzxUefekbmkHWrSETxnnrV2JSWzWenBq6j/AC8Gkxk8jdKWKPzARnBqrJLtHvViwmDSAHuahrQDY0GBZtWSGTAjIIDe+K9T0+2MFuqltxAwTXG6JYxPewuB9zkjFd8v3emPTFYt3ImLRRRSMwooooAKKKKACilooAKKKKACiiigAooopgFFFFABRRRQAUUtFACUUUUAFKOv4UlKOv4UANHT8KDQOn4UGkBE2c0DrStxTehoGPFFN5pw6UAPXpS0i9KWgQUUd8UZHr0pgFFFFABRRRQAUUUUAMl/1bfSuV1GGKeCQtH1PWuqk/1bencVzlyCzuD91RwKTLgeWaxEsF2zxqFU8YqGDMseTmtTxDbfvXkwwGeKo2JCphhmt0/duadSJ0+Qg1Qddp5rYuQoGRWZce1VFgQhqejYNR0ufSrEaMU5HetCG8JQL0xWArsO9WoZucE1EojNcy7j1p+SV5qCIrgZNTtIAtZDM++UFeM1jvwa2Jm3kjpVAwbmxjqa1iJlM0lTzwmM4xUIBzWiJLFsQp5rdsp9pUDGa55Wwa07Lc8gI6Cs5opHXW0m8DPJq32rLsnwADWknOOa5mMcvXpUghU8kU0DFSqaQCqtKIlPYGnDFPUUCES3QNkcVYRNtNQVMooEKqCrCRgCohUysMUCH4xRSZozQID1ppxnigkUgoAcKXIptIxxQA/cPWm7+eDVZ5MHrTUly2O9AF/OcUEgDOaqTXIjUc1A1z8mc0AXXmCgnNUJLpkPzHINVJ7vcuAaqNLnv060FpGl9p3Dio2nx3qksoBGWqKaf5vlNAWLck+e9JE2WqkshNPWXa3WgZqTP5UYauF8SXnnXJix05rprm7LRYLdK4rVSXui/XNaUlrcRnYpvepKYa6hCUUUdqBDweKWmIcdaUn0oGOOKTGRxTc0oJpWAcODVqNDtyarr1BIq4ZPkwKTBDZMUWMLteRuM7Q4BPYVC0h75/Cui8O2VxNBKi8tJ91cVM9IjPRtFsVhHmA5LqCT2Nb4AxxVPTbYQWUSYOVULzV2uYyk9RBS0UUyQ7UUUUAFFFFABRRRQAUtJRQAUtFFACUUUUAFFHFFABRRRQAUUUUAFFFFABSjr+FJSjr+FADR/Sg0g/pS0gI2pmakbjtUZBzmgY7IpRmmDmnjpQA4khCe/asHUNXuIWIgUbl4yy5Ga6DAIxVea0hdDlcd8igE0tzzybxhrEFyf3iSqTgRLHiuu8M6lqGp2Rmv4BC5bgAcFaIdFthdmYRhWPJ7g/4VtxoEQIOgFO6Kk09h9FFFBAUUU1nCDJOBQA6ioILuK4Z1RgzKeQO1T0AIwypFc7cIY7p4wOD82a6OsvU7dyPOjXcw4K+tJlRZyOr28ctrIJFHHSuHDeXM6Lk49a77UleeOSJFzIBx3xXDahbPBK3/AD0X7+O1XTfQ1RDKxZOfSqJU4Oamjm3/AEpzLz0rbYCkRg0lW3i4quyEdqtMQzmlVypBowabRYDWgnUqOeaneRWXrWKrlelWEnJHJqHEZOzYfrS4LNUHJOetWEPQ0gI7gLs56is4nkitC5yRWey4OauImJkVr6ZMiht3foaxu9TRSFO9OSugOutX3SjB4rWibBFczpjsxDZG0da21nx0NcslYo1QQRT1qhFKWPNXEbjJqBFhacDUKt708MPWgCwhqVWqqrVJux1oAtCng4FVfNXb1prXa4xmgkulvem+YKpfbF29eahe9GcUDsae+mlwW3elZ0d3kkGlkuPegLGgZ1Heq81yOu6st7r5jg1XluN3egdi7JdbmxmmG52AEHms0zjNRvPnAFOzHoXri5Zjncc0w3b7dpqoX4BpvmHNOwaFhpWPfmmGYng0zccU09aQD/NJ7UBhnmoicmmlmDAUwLIY4pjuRzmljOVHNVL6Rk4BosAye4681h3p5zT5J3DnJ4qlNKXNbwjYRExppPFFB6VqSNzThTcGnCmAUU4DNNI5pAFOwcUAc07tQA+Jcmp+gqsrFaeXOOallEkQDSjNdx4ZDCeI89e3YVwQPGQetel+DrCXyN0qlcKCM981nU2E9jvIeUyfwqSo41Coo9O9PrAyYUUUUxC0UlLSAKKKKACiiimAUtJS0AJ3ooooAKKKKACiiigAopRSUAFAopaAA0lKaSgApR1/CkpR1/CgBi9PwpTSL0/ClJ4pAMbrTD0pWzmkzxQMjLhepx9aRZ13bcgmorlVYgZp0Nou30oGW0fcM9qc/KkAUKqqMAYp3FMkgUMW9qdK5VcipMAVFcn5M0hjRMO/6VIrqaphhTgT6/lQFi7UNyoeMrjPHSoN8nTdx6VNEzOy7jk0AV9LsGs433ODufcBjoPetCl780lAN3CkIB69u1LRTEUH0mFpFcIqMrFvlPU+9YOteFY5YZZoIg8xBJQHG81134UjLuXHektBps+eSDbuyupRlcgxnqpqdZA4JrsfiRoiokGpW1t+8Zys7IOCOxNcJBNsT5sHPSumPvI1TLZGRUbR5FLHJuHFP7daBlNlx1qI9asS47VXJqkIKXdTaTNMCdZSOKlWbtVUdKA1KwXLrTKVxVKQ80bvemNzTSAbSg0lFUI0bK6ZGCituOfaoyevWuetsBsk1oxyF2C5yDwaxnEpHRwSDAIq4sh21hwSmNNvp2q/HKWxzWDQzREgxT1kGOtVFfNKZNvU1IF4TbTTJbpQDg1k3F95Y461nC9fDZbJPNVygbbXrdA1RG6Pdqx/tZzksfypDc56GnyhobIu89+KY9ySRtYVlC5A6mj7QwXg0coGoJnB5PNS+Y7rwazIpmY81P5+xTk0WASS5dXxVd5yCTmo5Z85NZ09yQSBVKIFuW6ctwaesjEDJrKjnLNg96upJ90VTjYC6JGzyasRtk/Wq0anqRV6BM9qzYEoX5aGQnpUyqfSpAoPapAqeVQ0R6gVd2DFIU4ouBSbKLnism5k3Fue9al2+E21izjnirjqBQn6GqTVbnJqo2c10RJY2iiiqEFFFFAD16UtNX0p5wKTGN5paM5FKooAO4q0kAdcVGqY61oWsO8D/Gpkxj7bRmuEyrhSD3FeqaA2ba3TO4om0tjrXEacfKdDjK9x616Ho6ItspRdqNyoPUHvXNKTbJlsalJRRQZBS0UUgCiiigAooopgFFFFABRRRQAUUUUAFFApaAEopc0lABRS8UcUAJS0lFABRRRQAUo6/hSUo6/hQAxen4UHpQnT8KU0gK07bVzVdbjnBFWLkVm85560FItAhm+Y/LU6TAVnB+9TwhiMmi4WNESAqPWpKqwIRIc8+lWqBBUF1/qjU9QXQLIR6CgEUlbinbqbjikwT0oKsP31LAd8q84xVNmwDUEN3iYLJx6YpBY6Giq0F7BcKWRsc4ORirGQRkHNMmwU122LnmnGo5yPLpiGrcIeGBFPWRGOAazyTk0seQc5pDsTalZRX1pJBNEHjkTDA+vavCNW06fSryWCVCqqx2nsRnpX0BGMoMk1geJPC9trljJE3yS5ykn901pCVmVF9DxWCQjpxVkSZ4zT9c0240O/NlMMsMFZMYD/AEqjExLdelb76lk8lQkDNSM3FRMaEA1sZptB60dqpCEzS7qbSgiiwC00mndqbTAKKKSgCVJAKsQ3Gxs1SpQcUmrjOjt5kdM7+avwTAsBniuVimKDrWjZ3TEnntWMoDOl8wAdarzTHBIaqXms6celMaU7cE1nyjGyXAOQevrUG7JNJt3se1PRNvXn3q0rAQu5zxSbyBmlOC5FDR4XNOwhnm5ziplclcVAqnNWApC5NOwE6ymNAe9NluiV61VaTg+1RF8nrS5Rj2uCoPNU3kLt9akk56Cotp9KtCBW2mtO0w+M1nLEx7VoWsZUg0pAam0qB2BFWrVqrA7gAaswKQRWDGaCDIpwFMQ8+1WABt4qAGYwailfAp5bmq1y+F5NAGfeudxFZUsnUVbunMh4ODWewboea2ggZSlYlsVC3SppgQ2ahODWyJYyilI4pKoQUU4AUoAouAgBBFObpS4prdKQwA46U9eoqLOODUo7UATbuKu2jlUxgnNZqgswArodNs1MYY8n09azmM3fCcLahPKsuAsRBX1zmvSI0wAcAdulcj4Zsfsu/IAkcbvoPSuwXO0A9cVzvcibHUUUUzMWiiikAUUUUwCiiigAooooAKKKKACiiigApeKSigBeKSiigAooxRSAKKWigBKWiigApR/SkoB/lQBGn9KcelIv9KU0AQyYK4NVjb8e9W25OMUmKBlL7JtA24qVI24BFWMU4daLDuORQowM06gUUEhUNwTsIA5qaobjiMkHFAFXHajFL3ooKKdwGD9MisUpL9rJDcE5+lb06msrH+kNSZaLEZkx97g9atR+Yi4SRl+hqGPHSrSjjigTHJdXCY+bf/vUskrzAbjxnoKbinhaZNgHvSn2pRSEZoGXYM+VzUhGcVHD/qhUlMg53xJ4dstXsXWeJpGTLREH5lPsa8SZGimeJoyhRiNp6ge9fRrqHUgjrXmPjHw1cPfrJaxoIXQ/Pjo3XFXTnbRmkWcFu4pM03DpK6MclTgn3pxHFdBQxutMJp5602mhCUuR6UE0lMA5pe1JS4oASiiigBKWinYoAKnhcoc5qCl3EUmhmpBckDGetTF9zCsuF8EZq4sqlhWbjYZaAPapY1LdaSMAgVZSPb1rNjKfkHzs+tEi8YNWpGC9OtV2Oepp3AhCgGmu5PANSnA7VHtyaaYiAjPHrQIgOasKgPNWIrVnOMYz3o5gM/aM1MtqXxgcVswaWmcsuTU88CxphFAwO1S5hYwvIKHGKnjWpn5bFOWM9PWi4wi3GQDHFakaYAzUdvCNvvVo/Ss2wFWrAPy1WBxTjOBxUgMuG2KTWJNdszsCeKu6hc/wk9aykiaZ8jsa0igHcsvPFVbhvLzitKSERxZJFZVydx5rRAU5ZN5qHFPfG6m1oiRp6U3vTyMim4IqgH9qOM0gIp+KQCZoIzTttGKQEW3mpkXimhc81L91OadwJ7aIMwrqNFhZ5lUDgGuaszhgcZ5ru9CtlTD5+9WFRj6HQ2MZW4z+Fb6fdrDtf+PnFbg+7WJlJi0UUVRItFFFIAooooAKKKKYBRRRQAUUUUAFFFFAAKXiiikAUUUUAFFFFABRSUUAFFFFABSjr+FJSjr+FMCNOn4U40yPp+FPPSkHUjPWkpTQOlAxMGnDrRQOtAEg6UUUUxBUUwyp+lS1HKMpjmkBVxQRTgKDQUV5fu1lhD9rO4fL61ryLxWY06+cUAO4flSKROqgHoKsJ0qtFy3Iq4fagQg604UgFOANMQvFI2ccUooNAFyH/VL9KfTY/uCnUEhVa5i81Qu1SA2cEcVapOPSgaZ4z400ZdL1DMUISCRsoQOd3fNcsTkYr27xZpA1XR5YdoLqN6nvkdq8Wu4Tb3LRcgj7wPY10U5X0NE7kOKNvFAbPFBNagMNJSmkpgLS0gpc0gG0UufekpgFLmkooAdTaOaKAHgmpEf5xzUVPiGWqWB0Vqm6NTnHFPuZfKOMg4FVLa42gc4wKhnl8+XcD3rG12WTm4DcnimmQdarsQB1qN5OODVWAsNISaQN2qskmWqZV5zRYRbjUk+gratIwFzWNbHLYNbET7V4NZTGi8GA7iq07AmonuCHC55NNkbI6VAFWSItJuBp8YO7kU8e/Ap25OoJ4q7gXYcDrTpMB/lOc1RacKvWiO8jBOTnPvU8oFieTYm6su5u3XkHAqa7u08vHHtWHcyk5+bNXGFwJZLoytyener1pPsX1rETluBVyOTYME1coiL93JlayZH3NU0txu4Bqox704oCNuaZinFuab3q0IQ8CmbuKkIzTCB0pgIOtTA1Go5p4HNMCTmjGaMipo0zzUAMWPAz2ocDFSz4QKBUSAyEgUAaGlKHUgjOK7XSt6xha5DRo2VmPvXZWAJx61zzeozorIbWXIznvW0OgrKsV2he5rWqUZSCgUUvamSFFFFIAooopgFFFFABRRiigBTSUUUAFFFFABRRRQAUtJRSAKKKKACiiimAUUtHFIBKUf0opR/SgCFP6U49KanX8KeaBsjNHalooAKUdaSjvQBJRRRTEFRydKkpknTFICuCDSEcUuOOlFBRDJkAn1rHc4ugMc1ry56VlPGTeBs8UiolyMDGasLz0qug7VOoxQIeOlOpB1pwpiCkIp1LigCzF9wU+mRfc60+gkWkoopgMkTeCPX1ryHxZo32PWGu2GEmPOOlew9qwvEdhFe6VdW+xXdkJTjoacZcruXFnh0m3zGZfu54NMNWb2yksGEbqQcdxVbqK6o6ljTSUrCkqhB3pSKTvTqAG0uKKWgBtLS/jSEUAJRS0tAAKcpxTM0ueKTAm84gcGgS46dahPShfvUWQywHZutISaRTgUEikA+IgNVxX3dKz0PNWYnAqWMvA7CCKsRXYXIzzWe0ny8GolYiTOanlA2ll3kHqatIcpk5rIhk4BJ4qz9pGNu7HpUNDuTzTdh2qnJclTgGmPPhueapXEwY5HWmogWGuS5xmhpCi9aoJJ8+SaklkyPar5RDzM0nU8VA+SaRZSowKC26qSsA5TgdaGl59ajzTWNFhEgkpC1R5oJ4osApxQSOtM3UFuKdgF3UAZpmakjBNMQ4LinbeKTpTs0hh0qRZsVCTRSAk+aVsVoW1uAn161HpqI0h31peWN+FqJSsOxe02IIuMDmun0yH5SSOe1YunwfLyOldHZRny8/pXO3dgzStfvgZPB7VsrnFYlqjLOGZztzwB0NblCMpBRRRTJCiiigAooooAKKKKADNHNFFABRRRQAtJS0lABRRRQAUUUtIBKWiigAooooAKKKKAClH9KSlH9KAIU6n6U40xDz+FPNAxO1FAooASlHWkpR1oAfRRRTEFMk+7T6ZJ92kBB2xRSUUFETDHWsp/nnHsa1pKzGTExPTNIaLEdWhVVOMVaFAMXFLSU6mIKWgdKKALEP3KkpkRyn0p9BIUUUUwCqdxEWYvvII7Y61cprgEYIpDueO+LrKddUug7gxdU4rkVPr2ru/iG0puIZolPkbSjt/tZPFcMoyM100noaiNTMH1p74zTa0EIKXNHakpgLmlptLSADRQKXigA7U3NOpvegApRSUvamAtAxTc0opAPDUtMpc0DHCnq9Q5NKM0mgLG/Ipd31qANg0u896VguX0bMYBoaUDp2qokhA60xnJOaVhk7y5Ymq7Nk80m6jimkK4vTmnFuKYWHSimAtJmlxmkPFABmmk5NGaSgAzQTxTcU6mIbnnpS8+lJ3p2aAEqWM4FR05elDAkJpM80hIxTSfSkMd1pRiotx9aljyW5oAv2fygmti0QvIDjisy2j5A/OumsYcICBxXPMaNSyUInPetq3wFrIg7A9q1oMKvNZCZoQgF0+taorIhY5T61qowI600ZsfRRRQSFFFFMAooooAKKKKACiigUAFKaKKAEooooAKKKKQC0UUUAFFFFABRRRQAUUUUAFKP6UlKP6UAQL97NPNMTr07U80DY0UpoFBoASlXrSUDrQBJRQKKYgpr9KdTJPuHPNAFeloHQ0hPSkMZIODWc3MuD0FaMvQ+9ZrnbNzSKRMOlWl6Cq6jgVZHAoBiiilopiFHSlGO9IKWgCeI/J61JUcJ+QcVJQSFFFFMApkgLLgdc0+jFAHGeN9LjuNEcOwWRW3jHTNeR+WQ+0fpXuviO2a50i6jTbzH1Pb1rx57RImdfvbRw1a05W0NY6oynUr1pvFWJlINVjwa3TGL2ptOptMQUtJRQAopCeacKMUuoCUhoNFMAooooAKKKKAFzRmkooAdTgRTAaWkA8mm55pCaKAHbqTNJRQAZoJ4opDmgBaM0UUALuNBOaSigAooooAKKKbk5oAU4pB1p2KMUwCnj7tMpc8UmAhNFNpe1ACjk1YgBMqr6moVHNTRghgR1pMo6KCBdwVcZ710Fmu0Y7Vzuklnb5+tdRbqBiuWb1GXoo8c1eiXctVovu81ct25qCWXYF2qD6VSvtaGm3UKuqlHcBm/uir8bD8utcb49uDa2tvIigszkHNNK7sQldnoUU8cyBkYMD0PqKkrzHwX4uChNP1CQhy37qXtz/Ca9LjfeO+RVNcu4mrD6KKKRIUUUUAFFFFABQOlFLQAUUUUAJQKKKAA0tJRSAWiiigAooooAKKKKACiiigApR/SkpR/SgCBPX2p5pg+97Yp55FA2J3pKBRQAUo+tJSr1oAf2ooopiCmsMqadSHpSArkHt0oIp3TpRQMikHGePpWVN/rc1rvwprLk5mwefpSKRLHnPNWh0qunUVYHSgGLS0UopiCloFFAE8P3akqOH7lSUEhRRRTAKXtSUYoArXUCywuj8hwVIryabTjDe3EGPlhJRT13c16/LnYcDOBxXnuuWTWWo3J8vZHIdySE/eOORRF2NIHDX8OwkgVltwea3LptzsvUGsmePnj1rpgy2Q0hoORwaTNaEi4NGDS596PxoAbmlpKKAFxSUuaQ0AFFFFABRRRQAUvGKSigAooooAXmlpM0d6QC5ozSUv1oAKQ0tFACc0c0Z96O9MBaKKKQBSHrS009aAFzSY5opQaYC9OtJQTRSAQGjkmigdaYBTuQKTvTgDnpQMcmT2q5BDvIANNt4PMI5rY0+zVZcnnHSspyGXtMtmQlj37VuwH5selVUIQAYqeFsH61zPVjNRTx7Vat/vDmqMRJXmrluMydaRJqRg54/WuK+IcMh0yOUncqyeldtE2Peuc8cqP7CkOR8uDtP1q4bkrc8njlKNz0znjrXqPg7xM1xELO8nCyR4CMf4l9z3NeXAhxmtKxu5LWaO6j+/F/D2I9K2nG6KPfAQRkUtYWg69baxYpPC49GTup/wAK3O1YGTVhaKKKBBRRRQAUtJS0AFJS5pKACiiikAUUUUALRRRQAUUUUAFFFFABRRRQAUo/pSUo/pQBWB5/CpDTON3A7U+gYgoopTQAlKtJSrQA+iiigQUjdKWkPSgCIilI4oNFAyNvunPrWXN8k7le5rWYcGs6f/W8UhoVemasr0qsg7VaXGBQNhSjpRQKYhwo70UUATQ8DHvUlRRd6loJCiiimAUvakpRQAh6VxHjyKV7OKaIgLC/zAnrniu3NZOvaZHqWmy2rKpLjIZuxoKjueOsjfxDkDNZ8vLHHY1rXIlt5/KkjKMRnDDkjpVIRL8xat4s1M+UHGaiq1MvXHSqp4NapiDtRzRRTEFFFFABSZ5paMUAFHeiigBSaSiigAopveloAWiiigAooooAUUtNp1IBDSnpRRQA2gdaKKYDqKb3p1IAptKaSgAooopgFFFFABS4oxRQAtWoYixHpUEalmxWta2x2g9qiTsMltoAMY61swIIxVOCMZq706VzzZRY381YhlXcFPBNUVJJzinmQKw3ce9QB0lqN6YFXYU8s5rL0q4X7jHB7VqEsDkUiWXoSM5ziuX8esTpKqDyxroYmJFc943wdEyVyQetVHclbnlqnBI7Vbhf5eapjHpzVu02ncp444rqexRpaXqU+l3kVxbkq2/58fdYemK9g0vV4L5BtkGSPmBPINeLRBi2AeCMVt2WqXenTI8LAqBhkPcVhNdQauexcUVmaPqUWoWUckfykj5kJyQa06gyegUUUUCFooooASiimvIka7ncKo7k0AOo74rHu/E2mWsoh+0xvKw4RWrJXxzDK7rHbSlxnYG4HFFmPlZ1386BXMWvjS0Z/Lu0aFhyXH3fpXSRTxToJInDKwyCKBtElFH8vWikSFFFFABRRRQAUUUUAFKP6UlKP6UAVx96n9qiX734VLQMKSijvQAUq0lOXpQA6iiimIKQ0tIaQDDSUpooGNbpxWbO22UD1rSb7tZ84Bb5h0oY0CdasL0qvGRnFWF6UgHUopKWmAtFA6UUASw96lqGE81NQJhRRRTEFFFFAAaZMu5cHpin0HBU59KAPI9f0+T+355ChG08HuwP9BWdJZhEz1zXc+Ko1FxAUBMmDz7Vyc5POB0pqXQ3WqMeWzytZlxbmM57V0m0FCetZ91GGQjbWsZhYwqKfIMMRTB0rckKKKO1ABRmm0uKAFopKM0ALRRSUAIRSilpMUALRSUUALRRRQAUopKO9ADqTNL2ptIAoooPSmAUuaSigAooooAKKKKACiinhc8etACAU4KWOBUyQE8Yq9bWeZFGKhyKCysdw3MK1UiEacCp4IgibakwAKwlK4WK3TBq7CoZRmoGAOAKtQJwKhsZOkYxT5bIywnFSRjirkRXABPFSBFYwFECsckd614nyAp5qAIoA2/nViJBnIoJZdiXgVzHjy4EWjlRzuIArq4+AK4T4gXSG3jgBG4vnFVDclHAAginBivSmKMCniuwouW8+OD+FXmuFKjaDnuayB61ZhJyBms5RGdDomuzaJdecUaWCQgSKD8wHqK9Ys76K9iEsTBkYAq2a8VgJRhIOq9KtGeRzkzSpkYOxyM1lKInFM9qorxiz8R3mh6gZ4PMmjcAOkshP5V1tl8R7e7mWNrO4UnuSMVLgyHBndUEhRya5G+8eWtoSnkS+YRlSBlfxrkdc8YX9wqCORkJyV8s4oUWxcjPQtc8TWGiQeZO4Y5wEQgk/hXm+o+LbvVpn86V47InIjXgmuZlaSeZ55WaSVjlmbkmlU5zmtVTsWlYsnyHmLwKUXOdx6mpVebzA/msSKohyp4qzHP3Ixim4lGoLzzI2SToeckd61dJ8RX9lIiwyr5bcEEZ+mK54nzFB6VPCWhKMADg5qGgtc9d0bVo9WtRKFKuOCCK0u9eZ+FdUmt9S8lp8W8jbiuOc+lelqQwDDof0rNoykrDqKKM0iQooooAKKKKAClH9KSlH9KAKq/e/Cpai/i/CpaBsKSlPWkoAKctNpy0AOooopiCkPSlpDQAyilpKQxD1xWXcZ8xh71pk4NZ11xIW9aGNCx1ZUYFV4SMc1OOtIbHUtFApiHUlLRQIli71JUcVSUCCiiimAUUUUAFNYjaee35U6sXxXrKaJostw5yx+VFB70JXBHNatqMd7qchQhxF8gI9axLobFJx161j+HdQLXYSY/fJJ57k1v30ayKSpx6U2uV6m6WhlA4PtSNEsv40jwsvzZOBUsKl6q4zFudPfzGKZI+lZzxspwRiu0MZCEgc4rnryBmZiF5zWkJ33FYxz6UvantC4Y5GKYeBW1yROKWkpaAEpKdSUAFFFLQAnNLRRQAUUUUAFFFFABRRRQAueKTvRRQAUUUUAFFFFABRShSaeEJ7UXAjoHWnspBp0cZY4xSuAbDtzirVrBvIGKvQ2WYVJHWr9nZbDuI4rOUyrEEdpx0xV2C22Nuz9KtCHjNSBMCsHIZEFxTXxipCRnFROMg0rjI8HPH5VdgBUDNQ28WTmr4hYjjtSYiRDxTwWzxTYUYnBq6kQx0pAPhLY5NaMGCRVWOMVegQdaCGWui15L42uBP4gdFORGMda9SvpjBYyyDqFNeIXU7XN1JO5yzk5/OtaK1uJEdOXrTc8UDk10jJh0pwJFRqafkYqRmlC+5BUjt6VnxSFV61OHJHWoaGFwHKfKaprLLHyrkEdKutINlUpT81UgJpb6WSPa7E8c0kb7kVSc49aqn9KBx3p2AuTYjXAIyar7zimEk8mkzTESB+KXPpUQpc0gNCGc7AMZ96spIzCs2KTHBFW4pdvaoaGX4ItzB1l8plOVYdjXeeHvFavD9m1AgTIQvmY+V685DHcCPxFbNq6mLjjHSspIGrnrisrqGU5UjIPrS1wukavPZfNuLwhTlGbv7V1Gl65aarbrJG3lyHOY3OCKgzcbGnRRkUUEBRRRQAUo/pSUZ/lQBW/iqWov4vwqWgbDtSUtJQAU5abT1oAWiiimIKSlpDSAbSd6WkoGNas+65P0rQYms+6IH1oY0EfTkZqyMVXjYYqcDAoQD+1FAo70AOooFFAiSLvUtRQ9DUtAgooopgFFFFABXknxP1QXGpw2KggQqGfnqT0r1mRgkbMxwAMk+leBeKZJJfE19LId298ofRO1aUleRcVqU9Mk8m7jbvkV6NFafaLdW3dRmvMEYq6sOxr1PRH86wRs5yg6VVddTRGfc2O0FR0qqluYz3rfuISc8VRKcYNYXGVTlUrMmAyxx+lbDpxiqU6LtPFOLAwJoC75xVKa229RW5LhBVG5yyFsCtoyFYyNvNG0+lSqvmHirsNuCBkc1pzAZWDSEHFbr2HmJuAHFUJ7Qp+FHOFiiM+lLU4gb0prRsp5qroVmRUlPwSaQg0xCUUUd6ACilxT1jJFA7EdB6VIYzSrET2pXCxEoJ6VJsPpV2C2A6ipjbAg4FS5AZRBz0pdp9K0l06SQ5VeBU66Y+zBUg+tLnQzFK9vWpobSSTkLxXQ2Wg723SdB2q7cWkdugVFAHepdXsFjnjZqir+tBiAUgCtNogzcA/lTrfT5ZmYuMLU84WMhLMyMOOprXi0sInI6itWPT4lRcDBHer8MCn73bpUSqNhYoW1kTCoI6CniIo22tNgI1+Ws6dz5lRdsY7AC84qPqMVGZMjPagS5GKAAoM0ojzTtjHtViBPUUAPtoRkVopEBTIYSBnFWgOKQhnlDPAqwkQxTQCOasovAzQIEjq0i4ApirxUnAHPGKCTD8W3jWmhzFThiMCvIEJI+td1471HzGW1U/LjtXDDGBXTSVojSFpVpKXtWoD+1LTV60+kxioecVOjH1qt0qZTlaTAlYkioXHpUm75cetRtwMUAQknNJ708io6YAaKSimIXPpQKbRQBMp5qyswXHrVEGng1LQzTjuFJANXYrnacDpWGh5FWllx3OKhxGdNBMSM7sCqV3OfM4jwSOCOx9ar20xZQM4zU1yvyZzk/Ws1GzGWbXxRfW5EYvJU2jAA6Gtyx8bXnmKJpFcj+EjrXCup3bveoWmkDZUspHQiq5ExWR6wnj7TlPlzQTpL3AXipJvHNhEuUguJcj+AZryNLybzAWkZjnvW1FPMYshtpPOKlwsLlR36+N45kHlWciHuJOKRvGUqtuFkrIOuH5rzuR7mTIaRh9OKfF5sYG9j045pcocqPZOh/CpqiHUfSpO1QZMU0lLSUAFOFNp4oAWiiigQUGig0wGGkpe9NNIYjVlXpO7pWq33azrnAyT2oY0EP3fwq0O1VoeY8juKsjpSGxadTadTEFLRRQIfD1NTVFCTk1LQDCiiimIKKKUUAZ+sXaWml3Mr4KrGxP5V8+TTPcTvLIxJY/pXq/wAS9TFtoy2ik7rhtvB7CvJEHFb0V1NIoX2Fd74Qvle0SDdjYMfWuC71s+G75bbVI0b7rHAqqqvEo9HlBZqpvHjPFaBGUBHPFV3XNcgzOcc1Snj4rVeP1qGSIEUDMKaIbcms+QAqRWvegqp4rBcvvI962hqDARRx5IHJqeNsVAG5w1TKhPSqbEWoycYzTZLXzATVm3jBHXkVZCjvUXsMyBagdeMVWmt+elbcsSnkVVkUDtTUgMX7Kc00wZO2tV0BHSqskLBgQOK0UhWKRsnzxT/se1c8Z78VqRQkpk0yRQOAKXOFjM8r2qWOP2qwVz2p0cZzxzT5gIDFntU0Nvx0qysIPJq3AqBguKnmArpb47VNHb57HFXcLnpxVlI1K8Vk5sY23txsGe1TrACelOVcDAqePgcVLYAse1e1UrmMy8YrSxkUwxgHNIDOitVUcjmraoFGAOKk2ZpCpp3AaOtWYh8hqNVHcVMOF4pAVbiXbxmsq8uUVgNp3HvWjdJlw1Vhaic5xwPamgKEwkMWY+DiptMguJF/eHOe1aH2TcRhcYrStbYRpnjNHMBB9kYKMDFT29uAPmq0B6nig/7NIm4EgDApU61HhiehqxFH3oAkAHepkHpTAuSMVOi4FAh64xVPVbsWdoZG+6BzV0cVxnjjUNtj5AbBY04q7sCOE1S9a+1CWUnjPFVPSjAortSsrDClpKd2oEKKXNNFLSGPpy8VHmnA8UAS7qaeuc03NITSAU1EaduxTDTQCUUtFMQlFFFABT6ZS9qAJQeKcrnNQg5p4GKQzRtpuOO1WGmZhzWdAwANWBLzWbWoxd3zYpCoqVI/MyQRwKjyQ3NAAkK7lPvWmNqADrxVAMBz3qTzz3qXcEWJXwM1XknL456cCo5J88E1TeU7+DTSGe9j7y/SphUI++PpUorAwYppKU0lABTh0pvenDpQA6iiimIKDRQaQEZ60GgjmigY09Kz73Gce2K0G4FULhB1GefWhjQkIwqj2qyOlV4uAB6VOvShDY6nU0UuKBC0tIKWgRJD1qWoYTyamoAKKKOKBBUF5dRWdq88sgRUGST2pbm4S1heVydijnFeK+KPFd5rV60SMYbZGIVFP3vc1UYORUVcj8X+IBr+rOYR/osJ2x8dfU1z2Kcc5z+lJXXFWViwp9rJ5F5FIRkKwP60yk6UxnrekzR3lssqtnI7GrLpgkYrg/DGt/ZpEtnPyg8V36OJ4g471xTi0wKbryaieMEVcYDdUEq46VIzHu4hICvessabmQnNbMrZlPGDQNqDJwKpNoZhvpajnJLZq3BZ4jxxWlhXqURDHSjmYaGWIfKyKTBrTaAGk+zgDpSuBmEE9qY0OR0rSaJQcYqNo+KLgZLR8gYxTnjCoDjNXHhPXFRSx8YP5VaYEKupTgVXkhLvkVc8oDBHalEZB4HWi4Gfs2+9SxbVB4GTVo2WTuz1pPsuDT5kBAWB7VJEuSWFTC271MkQUVNwEh5OCKuJwMdqhVB2qdelSwJlWpAMVEp4qTcMUgJc8U0mm7ximkk0ASrjtTwmTUMYOatqMCgCPaBUbNipiQehppi3cZFAij5u99hHer8EAzwOKljsYwc45NXUhCqMUAQiBQM0hGDxVhlwKjAyaBXEVd3BqVYgOe9OUAVKAKBEax57VMqADpSrT+1ACAY5p2aSlHJ4oEV7icxKTnoK8p8UXM0+psZGyvYelep3aoqM0vCgZOa8e1e5F3qc8in5A2FraiveuNFPtRTad2roAB1p3am07tQwAUvekHSj+IUALThTacKQxaRqWmmgBppKU0lMQUUUUAJS0lFACnpSUUGgBaXcaYOtLQBIHIpwc+tRjpThSsM0LefauPXvTmOTnvVKN8EVa3hhxUNDH54phY+tBOBzVd3O6kgEdyTUWQDxSscmmGtEhH0L3H0qaov4x9KmrjMmJRSmkoAKeKYKeKBC0UUUwCg0UUgGGkPSlPWkNAxrVQumO/A6VfNULoDrQxoWLpmpU+7UMR+Spl+7QhscKeOlNpwoEFLRS96BDofvGpqij+9UucDJ7UAFQXdytpayTOVARSx3HsKgvtWtNPhaSeZEA65NeSeKvGE+uO1tbs8VmpPAPMn1q4xchqPcd4u8X3Wr3bWtnL5dmg5Mbf6zNckq4GKF3Abc5HanV0xiol2sB+tNp1NPWqAKQ0tIaAHROUkVwcEGvS9F1JZbdELD7vHNeYmtjRL820wVjx2zWdSN1cZ6UQScmkKBhS2twk9qpDA8U7qeK5AKk1ojjI4PrVR7bcuw9q1DnNQsBmgZVSAKoAHSpQBUmBikI4oGMIFMJ4pxzmmlc0AQvim8VI4xTQAaAIH3E9BUEkRY9KuEYpVwTzTTApiPjBFPEQq4Yx1pNnpRcCHYAOlQMjeZ7GroQ0vl0AVfL4ppXn2q4UHpUbID2ouBAq+lSqDigJtHFOXPSkAgzmnjNOCe1LtNADBmpApIpViJOauxW2VoAggiYsKsyIQmM1JFGY80S5NAinFDsfOc57VYVBuBp6JkVII6AJEHNWAMCoo1OKmI7UEjCMnpTfLABNSMAq5JqHfv+7QA5Fyc1MBimoNo5qQ4oEApw9KZmp4ULnIHFAhmD0AyfSrEVs38fHfFWIYAvJ5NZ3iDWotFsGuGIOBxzyTTSu7Acd8QdcSNBpts/wC9PLkdhXnO0AVPe3j6jfy3sv35Wz9BUBNdcI8qKQGjNFFUAUUUUALQKSloAeKWmCnZpDFprUtNJoAaTzRR3opiCiiigAooooAKKKQUALRRRQAoNLmm0UASA1LEfnHvVapFJ4IpMZqbQRzVSZAGz7VPDcRsoVzhu1STW29dynGO9ZrRjMs0h6U91Kmos1ohH0T3/CpR0qD/AAqcdK4zJid6KO9FAAKeKaKd2oELRRRQAUGiimBGetBoNJSGIao3vVR7c1eqjdDLE96GNDYR8vHFWFHy1Xi+7Vpfu0IbAU9QTRwoy3Ss3UdbsdLjZ7iYKFGcdzQtdhGniguq9TXnl58SIQrC1hkY+rGsG88daldQCOEiDnkryapU5D5T12S6igUtIwUYzkniuI8SfERLdmt9KKyygYMv8K159c61qF4pE1w7bhg81n89AePStY0rbjUSxeaheajM013M0rscnJ4H0qADAxS0VsklsMKKKKAG5oo70UwCiiigBDzSgkMCDjFFFAHSaD4ha0lWG4OYzxu9K76GZJ4BJGQQe9eNng57iu48M6tiJYpD2xXPVp9UM6x8CoyAaA4fkHrR3rABQg4pzR+lKoqSgLsq/Z+c0eTVr8KOtAXM2eMjtVfoa13QFcEVUa3G6gZRYE0sdXfs1H2YjoKBkQB20m2p/LIHNN20ARrS0/Zg0m3mgBu3NRiJg3PSrSpjtT9ox0oAqGI46UgiIP1q4VJo2cUARLHxTvKz2qZFqdUoEQRwle1Woxg0oSnAYoEKRnpUciVKpGKR8YzQIiRMetSheKaCe2DSvvyAikk0APWpDyaSO2lPLAqO9P8AslwcqoyO1AXK88rMAgxg9TTIxsOaspYTv94FcdR61KNOdm+UkL7igV0RB84pMkg1ZTTZA+GclfpUyab82SxoFcggi83G3860o4xGozyTTkhSIfKMVQ1jVYNLspLid9qIOfU/SizYtyHW9bt9ItmlnYADoB3NeM65rU2r3jSszCIn5ULcVZ8R+I7jXLkAr5dup+VO/wBTWHgZPArqpwSV2WkApaO1ArQBaSlpKACiiigApaTFLQACngZNM7UuaAHNwKYaUnikpIBKKKOtMApaSigAzS0mKWgApM0uOKTFABRSYwaOtAC5opCKWgAFPplGaAJRVy3lYHaWJBqiDUiNhgc1LQye4VQxxVMjmrhZW61XkUdRRED6CPp7VMOlRYO4dOnrU+OO351yGTG96KXH0/OjH0/OgBBT6aB9Pzp+D7fnQIKKXH0/OjH0/OgBKKXH0/OjH0/OgCJs5pKcw57fnSY+n50DGmqV30zV5l47fnVW6jJUDjH1oGiCAgpkVOZEij3OwUepNULm7hsoDlgMdea818UeK59QJtLdykQb5mBwT7U4x5tCrHS+I/HCWiPBZkSS9NwPSvNbu9u7+cz3Nw8jnrk8H8KiBOeT+feiuqMFEdrCAEd+tHSlpDVAGaSiimAA0opMUooAXNNyaU0lIAooopgJS0UUAFFFGDQAmKsWt29rKrL61Wo5zSauM9M0rUFuLZDkE4rVUZGa880O+Fu+Gb6V29jdiUKdwOfeuSpGzGX1IzipKQhRyMfnSD8PzqBDqTNKB9Pzo2H2/OgQhOaTb3p2w+3509V47fnQMjxS54p5T6fnTTx/+ugBhUNUPlbSTVnH0/OlK8dvzoAqFaAlTbee350oTjt+dAyIL7VIEpQvPb86lVMjr+tArkO3ml2j0qfyz7fnTdn0/OgBigVKOKbwP/105WwMn+dADs460gO58VLBbyTgso4+tXodPCkZxx70CuZRSXeFVCSTxir0WnSuuHZc9SMVqrCinIAzT8fTP1oJuVItPhjLHHU5qysMS9FFPA57fnS4+n50yRoA/uj8qdkegox9Pzox9PzoC4mfz9aTPHSjH0/OkIOO350ALupN9NIPt+dN59vzoAcXIGa8o+IuqTXGpJYq2IIfmKZ6se5r02+ka3s5JiAQiEkZrwfVLlr3UZrhzyzEgZ6CtKKuy4lbJJyaKO1FdNhhRRRQAUUUUAFFFFAC0UvtSUAIaBS0lACmkoooAb1pwpBS0ALjNFL0pDQAUUClI96ADPFJRRigBKQ0uKKAEzQelFHamAA0tNpRQA7NOBplOFICVWp+Aarg1MnIqbD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" name="AutoShape 10" descr="data:image/jpeg;base64,/9j/4AAQSkZJRgABAQEAYABgAAD/2wBDAAgGBgcGBQgHBwcJCQgKDBQNDAsLDBkSEw8UHRofHh0aHBwgJC4nICIsIxwcKDcpLDAxNDQ0Hyc5PTgyPC4zNDL/2wBDAQkJCQwLDBgNDRgyIRwhMjIyMjIyMjIyMjIyMjIyMjIyMjIyMjIyMjIyMjIyMjIyMjIyMjIyMjIyMjIyMjIyMjL/wAARCAMg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wH5V4A+XpilBx6D8K5pPFumfKovIyzDoWxirY8Q6YoBe+gXP/TQVwnTys2jyMcflVZrVGABC7R04qvDrVhcEpFdwyNjI2uDxU63UTfxrn2NArMiks1bOAM5zyKo3WlxOoLKCfYVpvcIvU0pdTHlSCCMjFFkO7Ofj0SBn37RhexHWpjosDH7m7PdhwtaKlVbqMd6mUjGaLD5mYjaOmGk+6BwCB1qO0spZS6yKpXscV0EqF4zTLRQrEbRSDmOe1Lw+skJBTIxwU6qa5eEm23W+0ArkHivUZkDxnHWvONQtni1CQrwVbJpoqDuammW7yR72UflV424LYKj8qgg1BLexSV8gDrkVZXVbCYB1nTb3yelIbuRNZp12g/hVcx28cw27mb+6K01ubadcpIjD61XhhQXBbA3HpQK5qWNuHIJG0qcjitbAx0GfpWfA4WJQMbgak+3JvMQf96OaaIeo+aZY8AAZPtWdcaybZx8gZe5I6VV1O9ZLcski7we1cdqetzEIsvB9VFG5UYnZf2uJpFAfqTxiri3JMXLAj6V5pDfNbEys7lRyRmtvS/FkNxcrblCA3AzTcWU4m7dSxCUOCA56gDqalguGA4xz2xVHUPJSHzM4KmorKdzFvz8p6VIWLOpyAwt0J+lea62NtwVPTrXe3NyHRk6Dua4nWPnL5UYB4NXT+IaRjxMEmV+uPWurtLlXtQp6n2rj/utWtZXDzpjONnet5xugRqzI6n1HWs6SNCSOhNWXuSFwW/GsySf5ywPWs4pjIphs+XrVZutXSfM7VDLHitUIrg4qwLyRVwKrmkqhGjaarPG20hWU9QRW7Ff28ka5YKx7YrlFO2pBJu/ixiolBMZ1sqoyhsA+9UpZD93HFULXUXRNjEkD1qyX8xd4Gay5bDIZIS/NNEAJwKsLKVGMY+tVZZfLYmqVxEc0bIOKz5XLSc1otJ5i9aoSR/MTVx8wIsleRVqKbCgHvVQ8UKxzV2Eaigbc5zUZwSaElUxYGKUAbfXNQMVDg1Zjx1quPl/GpI5dr/MMikwIpmaOTcK3dM1tMLBIQG7HHWsK5KyPleAPaq7cEc4pNXWoHp0N1E8Y6ZAweOtQXQXcGTGD14rltI1SQDy35x610cc4lQK2BmsZRsBXk4z/AIU6wuGhJY4PPPFPljITeBke1Z6y4kOD09aQzq7a9Scjy8DHtVx5SGGOW+lcgjMCGRip9q3LG5aVOfvd6RLRuRy71AOPpiholkBHTPtVONmUn3qYTdiKCSvNp0Q+YL8/0rKuNKAkLld2faulj2snXdmopYlIIx9KAucrJAqJhUH5VnTRkg44/Cuju7OQfOANtZFxA2OBzQWmZaBkGGG4D2pwG4HK/pTj8re4oZwBk9BVDI2IU/McD6U4IrgEc0gZWOTjn1qwiRhcj9KAIvK2j2py9f8A61SOqkd6aoA6UDJAm3lgMfSkJDt8vQe1LvYgjjFQhnLfKRSEPJYHBH44pGb/ADigmTuFIqKQuPuAU0BPGd78npWpYWkks/mKAAtU9EsnvbxPkO0L8xx3ruINMigGUXaxHNJkt2MtC3KyLtKng461o2HBYlAKn+ykNkjOe1RXciWsYQD5mPSkTcy9YcXF4kaN+72/wr3qjfQutsI4QOB3rctrTgyFME9qe1kpJ45PagL2OKstHmkZt8YLHvnpXQNdanpVkg86MqvAVhz+feteG0ihIfaAw5ziua8Rams8giiONhyeKY78xYHjJtphvLN0YdHQDaant/FVtHE2Q7Y54A4rkyTKMt8xNQC3GcZce1MrlR2EvjBBFvt4TJkdMc1iT67dX8jmUNGuMADpWdgpwOBT1xnmgFFChm24PT6Uq8+n5U0DLY7U7BB4oKJMHvim9/8A61N3sKcMHnNIQuDikwc5/pTx0xml28dM0ARc0KGJzj9KkC89OKkUge1AERU+vWmng9P0qV8Z4NQsAelACdf/ANVH1/lSqO1KU70DGg/5xQTn0/KnhaaVANACBsccGnZz7U3HFJgimByImUw7WUZquWA6ZqwYUMJ55qHbxiupWIFgmkiYFJJFx0w2Kstqd4pLC4lDHvvOapripdoI60NIDWi1zUTDg38209i1KPFWqQYjS7kKr0rHKKq/e5pojyMip5YgbEfinVIMkXGctuyeTV//AIWFq4mR1EIjH3lK/erDS2iaPLNis+aMZwvShRi+gWPabTxJb3OmLdFgCy/dPapNK1yOZ8u4XjJ4rl/C9iLnS0L8ZXiuk0zw/DbTM6M0juQDk8KK5mrMTSN03kTR5U5rBa2SeZyyYLOefWt0WEQ2nbyvYHAHvWNeB7ecFOMklM+3WkTHyGT6MLqIK77VHZetQRaCkSkFQ6/lWvEztGjNjJ9KsxoWGFXk0x8zOeXQTC2I5cIecEdKtiMwKAWGR1Na8sW1Bxyetcz4g1JLe0f5gpA/OkCdyvqPiCMbbeNyGz8zA4qt9v3x5V8P/ezzXAT3c1xcs5JGemDWzp+oBgkJRiR3rR07ItG9cXMkkPD8jqa5u4ulld1K4wevWpr65lhkKZAV+Ky3YAEZ5NOERiT3DONuaiiuzbzRyD+A1G71D1PtWyRJ1c3iNJ4vL5wx5NPt9XaOApvyo6HPSuSGM9Knicg4PSo9mhnRTauZFKjNY17eEnG3rUUkuxgc1UeXcxB5yacYAMfBOantrjyX3LxUXUUhG0ZrQRdmuDMc5xmqxbnFRqeKXdk0rWC5chOF5ombK+tVt2KN2ev60rDGMaMcU5qbmqEJS0hoHFAEiNk4rUt7kpGq4yAc1mooIzmrIB296mQy5LKHORgVFgPmoOcdafnGKmwCFdjdcZowrRk55okUsOlRhcCgCrKtQgYq8YQyk96qSRMpOelaJiHwn58etaKLhc5/SshW2kGr0FwCQH5HapkgLZPFQscc0+RkBARi3vUbHIqRjA/Xmoy4zjrSlc0xRl8e9UItR5wMHB7Gt2yvtqjeSaxAMVMkuDj1rOSuM7SOdJLcgnrWbNCFO5eKrWVziNQG6VtLEJYgw6kVi1YZSgOE55qSK52Sboz0OCKZJEYif5VTD5lyDjB5otcDrLW5LgFqtT5bay9e9cvDetGwCjNdBY3aXEXowpEtFu1mIba2cHpV37w68VnyIT8w61NBIcY9KCSWaLcuKxb22IJwMH6VvZzTWjEgwwyDQNaHD3Fg2xt33uuc1myExrtyT3rvbjT42HCZqhLpcZGNgpplXOHE6Egb8HNXDdRxKMtmtS68OW53On3icms6XSCzDB4HrVXTGRteeYuFJApEu0hcB24x1qaLRXyTu5+lE+hTOuQRn09KfuhcU3Cv8w6GkWYIcmoxpt1CMMMjHUHrVR7O8L5VGxRZBc0vPR+4pryxomdwBrP+yX0Yy0bD8ajWKd1berDHajlQXOo0bxJa6bamWdSMHkL1Nd5pmoW+qWcdzbEMjDPuvsa8Kmilc4w+0HirOn6rfaTN/o15cQZ+9t5B/A03BNESjc92kdY1JJxXMPfLe3ckmCkUZ2qfU1i2F/e31rGZpmb+LcCc1HrFxJb2uyPO48k+tZvsJRsdzazwvCpEikn1q3tUjJx07V4FJfX8bt/plwoznAc4rY0vxXqYnDtKWIG1vmPIq/ZtK4OJ6Jr+qfYYvLQZZx1HSuOd2nXe+Mmo73VJLwh3zu7j2qKG43HaDgDpU2LirFhEYDgCnbWI6UqFSD8wNCyAHFAyNgyfeANMYkDOMirHDLyOacFQjB6UgIUYbc7eKN4ZjxVjaiLhBioSnOcUAMIOMYyDSQpsPTjsKmwQKQZzyOaAFzz1qVTlcVEFbnIp4Hy0AL0PUU1jzTcfNyfwp3GaAGNmlH3OKGOW60nTtQAdKMmkDdjTWJBoAlHNRk4NKkpHBFOcBuQBQA1SCakOKiThuetS4znNAHFgmSiRcR8CnRKFjL4NNMqlea6iSuF74pSu01OMYqJzk0wIyvNWIDkYqCpYzj2oYEznEZqoCGkAbgVZIyvXmqhQ7+aEDPTvCjBLIKGGxRgZ9a7KxkyMDn3ry3w3dSB4oVB2Ht6mu00yPVQ0m3bGv8O+uWSsxSR1tc1rR26jAzZKc1oSPfrDs+VmA6/4VycuoT32ostxgOnyccfpSbJitTprZh5Qwcg1qQMnl/3W96w7KJ1CjBwKvTXIij5HPakDItWvo40BVwFXO/nmvJvEOqfbJmjjYmPPFdJ4j1ZTI8fA44Oa4F2zuNa043dy0rD4zlKktrh4JvMXrVUTPs2jgGgE5rewGlLcGcBpGyw6VWY+9QbzTgc0rWAG+7UZp7fWmYqkA6M/MKlLYOcVCOKcTkYoAk3B+KhZMNzSjg0/r1pbANAFIRS0maYDDQKD1ooES4yKMYFEZJGKRs5xSGIaQjjNKaTtTAYp5pxNNwQeKd2piJYm281bWRcc9+tUV608k7aloZoMIRAW3/PjgVQLnJ5xRHk9TQRzSSsMFLd2zUyv2JzUFGcYpiLYNVpl3HipF5FPWMueKWwzPaMj6Uq8Yq9JFhelUZRtaqTuInjfNS7dw61VRuKnRwwwTSYImT7uM0zAEufSnKMfQ0/ysDNSAucgU4kAcUImfbFI4zxxSGSw3LRsAO/Wuksb1TCiZ5AxXKxR7W5rTtphCATUTVwR0zoJkxj5gOtYs8Lpc5VTjvWjaXqueuRVt7dXbge9ZbDM1I8528nvWppw2ENIcY4zVUKqvgDpV2NgowRnNDYM2oXR1yGzUyqDkrxWRGSo+ViuO+a0bCcXG5Cw3L+tIhomBYcnjNTI3r0pjjFRecuMGgRcOCOKryw7qkjYce/SrAAx0piMaW225OKzpCu4hQMd66SWLzBg8Vj3OnOjFkGQetIpMpAjGAuKeDSm1lXoMjvxUgtGkjDcigoh8tCc9u9K0SR8jHNRyxGHPLL9e9JlyABxQAvlrIe1RnS4jjJHNWUtpCMmn+Qw5UgY9aAKkulQ8KMZNULjSIWmK+WpYVpySMjYJ57Yp+nhp7ovInfrRdgXNPso7W1UFecdKz9Ts1unIzWzcXCRjBqptTO4ODu7UCOWuvDAmCseKgj8MvbjK8g12p8thtYAEUxQiHJGarnewXOTm0m5SAFUYnHash7DUI3yYpF+lehyoS3DYFCwqRym6hSaHc8/CXUZCkOCexq/DDPsJYEYFdm0ETcGNOPamCxgALbB9KHILnHfaCoAZWz7d6d57HGFrqzp0JBXywMcj2qNtIjzlRnPWlcLnMyTMBhRSRX4/wBW4ywrpH0RHPIAzxUcXhpEYlZc+2Kd0FzGN0u3Ip8UgIyx61rPoKgE7eB6VntpEtxlYxtXPJNLQdypLehW25GKkjnTaOeDUsfhiVXGZN4/lUFxpsttMojUkZ5NPQCQkdc0nA5zVeaC5RsJC2OuTUWbjp5Ln1NFgLoxmnN92oF3BN2CSB0qrHLN5zb87T7UWAu8UvbFQmXaRleKTzwAWwQKLAT/ANKeACOc1Ck8eCxYfTNRG+G/b+tKwFnywDkcilVvnYEVGtypXk05ZAXzniiwC3HhS7iQbIVx0xzWVL4fMCt5+EcnCjB5r2WRFdfwqCSygnUrLFGw9CoNUpNGfOeEzWU0O/5eF61AmGOSvFe2z+H7EwSL9mj+cYbAxXlHiHThpeqNHDygzweOK0jO+hSdzGlGDxSK3epldZOq8+9RyIVPArQCVFZqQxn0pVkdVztIpwuM5BApDN7w5P8AZZipXIY8e1egWet2kYAmfY3Ynoa860OeM3QBxt9DXpFlpVncREmFHHqRmsJ/EKVi/NqUPksV9OCOa5yO2We/83y1L4ySB1rpv7Ni2BACAo4qgLT7PeebnBHAHrUEppGgIAkRPfbWDq90EiK7sGta4vNls56HHU9K841bXYzcuqsSB6etNK+wRRl61meVmYk4HFYO3AIrTnu/PViP1rObvXTBWVixmKKKTODVkijNSop201WBq1FlkIA5pMaK45OO9NYYPtVkxbDkmo3UEZouBXJz7UDigjBo6n6UxACSakzTRz7Up4FAxxG7oKaFxTkbFAOWpARMOaTFSvimUwG5I6Uu7NKRTaBEgOaRjnihelBoGNpSBSHmlA4xQAL1pxpp46U4UAAwKeeT+FMY45pM5pATgfLTNp3cc1PGAVwaUIAaQxiq3pUynYelJnHA70jDK0gLSkSDmoZ4k6bAajjZk71ITu60gKUoA6DGKgX731q+0YYH1qky7ZOKtMTLMBJfFWpMhsEVQifbIGz0NaMjiVAw9KmQxQQI6bAw84blyM9KZg49KYow+fSkBpuql/lXHFMkXaOKijYs3LdKsld4GRkVGwyvHNKkylCeD0rrbK9Vo0z98DpXKyQOSClX7SVo2DtnNTJXQGpKHS4ZzyGOakhnO/aenrTWfzowR3FVg21QO4NQBtZLDj8KnhBgmDqPqfWqdtciaMcfP0xWlbJ5h+Y44pCZpQSLcpuHA9DUU8WUJUYxTLdjbybP4KuEA9OlBBVgnxtU9v0rSRgw61mzRhD5qjjoalgl4GaBF4bT1pGiAOe1M8zvnFSI4bI60xDDEufuineSnoPpUcyE8AkVi3V1fW7EJIAo6Eiga1NqWziK5MaE+jDpUA05GUYXv0rKttR1K4kCEofUhea1lunXaGb5u9IeqJRpydlJqjfWDW9vJIrE4/h9K1lvEz8xAOKqateIttsGGkI4FME3c40SPNdIuflJwa66CxEcQCiufs7bMgmmQ4B44711UF5EyfexgfnQOTMyWxZpDnp6Uz+zssCWIxWsby3zzIoPbJp/mRHrIlIm7MOS0lyxUGo/s8gQb1fJ610I2N0wfcU0xIQcn8KB8xhPACg2sykUscB4/eSH8a2fs8ZHHTtSeQFPGKLBzGasZB4JqUxt/eP5Vb+zgc5prxY+lFguVAXUfM276ilA74JqfyQ3B5p32Yhhg9KAuQ556GlyPepTA2SBQIWAoC5EHTpvH0pV2qPl24pxgJ6qD+FIIVB+6AfpQAZ47Unko/JRWb3pWhLc5b8KRY3QYJbHvQA1rdHOWQcdsUvkQ4x5SqPpUgU56mnMpxQF2U/7PtixIjHPfFMbSLY5+VefaroBFLQFzJk0CGQYBxiopPDVu6bST+FbdLRcLs5NvCaRI7q5Jxxk1yd4kltcMjrjB4r1KdtqMc15h4muNupHBPI5rSnduxSZRN2yNntSjUZA+YyBxWY0m45pocjpW/JoO579YanFeQwuJxudc7W4PvxVzeO/T1rmNT0FwUkswU2/Mmw9DUFtrl0sot9RVTkY3oDwR6iuUz5b7HWSzDZxj864TxBob6leTy/Z5XmYbU29K6fSzFdK8zneobamT0rYRIwPkAAoBPlPHW8LXYtmKgBkOCCpGPeq1vo13FudlDAete0tbxEf6tPXp3qB9Pt2TaYowO+BV88h854sXnh+UWzDdx04qOa0ZDtmTZJ/dPBr1s6Na5/1Shg2Qe1O/sG0mLGW2icsOdwz+VHtB8yPI7JPKuFfkYGa7/wv4iR4DbJG/mIcgt0Y+lX9R8LWKwF4bZFkx2qTw5p9utorRrtbJ3etKUrhdNG4t6hRSQEZh90nkVUuju+fvV420QX5VHHr1rkvGWptpmlP5WGkY8YNStSEYut+KLc3X2VXJRD8xHf2rirqVJ7hnj4BOeKglnErBiuOpNMUjtXRGHKaFljhOvNV3OakZspURFWgG0mOKdSUwJIBlhW1aQbscViRE7x2ro9PEjKGxWcxobcWSlcEVlPBtyADXVeWZDkjnvWTe27JPgL16VnGQzBMLZ5FNKYrYaAbDng+9ZVyQJMCtk7iIqToaO9BFUIXNJnmijFABk55FPAyOaZjmnZ9KAArTcU7OaaaAAnA4pN3FHal6rQIAwNO3ZOKjAp6ihjFbrSZ5pWpKAFIp6rTCaehx1pASK2OKsRnIqtwakVscUmgJ2jHX0ppxUHmNu65p4yWzSsMG68VKhxjNIEy1TCI4zSAa4UrVKaNSRjrmppHKvij0NNAVPKINXIn2qBmklHAIGarMx3U73Aus2RUWSHB60kXPWn45pAWovmx2rQhUgZrPt8BOcZrQikXbjP4VnLcZLgHrUsducZHQ96iQ88j5T1rQTaIwvGDUMBF4UCiZQ2COopjcdM1InJqQH27tF8xOK3bOVXwVbd9KxAKtWlyEk25wKQPY6EKWG6pkHGKjtmWSMEGpT8tBmLx0IzVWQNCxI+6TVsjIBHWoZUMoAHUdaAQ+PLx0qsYxjtTIFMb7W71PNEGXjtQDLCOJAB3FUry1BVuflJ9KbHcFW245FaIUSoGB+tMWxQ0rSYoyzSZJByMHFbJijJ+4uT6Cq6lrdTxmlF6GYADmgTuSSW0TIfkH1ArmVsmur4/MSDkDnpWtqd+8duyoVVj3qLSkKx7ycs3rQNaK5oW1jHDGF7DqfU1K1tDg/KM+uBR5rDoKqX98IE25+Zh27UaE6s5rV7C3lm7+bC3D5qgUd3y7MR/vVZnuGmnLngdAP60g5OaVza2g6Ge4th8kzbeyntStd3pbcs5BPr0pMA9qUDtigLIDqWoIOXVvwqRNcvwMNGpFNC80eXk9KAsiyNbucDdEp/3an/tpWTLxsGA6DvVARDGBTWjwetArI1YNYgZRvIUnseMVeh1SycECZCR71zZhDrtxyKYbaPG0qM9c0XFyo7JLiCTlZEJPbNSYUjGVNcGbdQSVLIT1wSKcIpVOY5ZAf8AfNAuQ7vYOmKTylz6VxiSXic/aJAfTcaU6lrMX+omi2/7aZNAch2JiFRSxgKeM1zEeu6nj95JET7RkU6bXbySEqNob1Api5WdGkXy5I5oMQ29etcxH4jv1wjWq4A5ct1qyviZ9vzW5z6CgfKzcMI9qYY6x/8AhJFP3oZBnsKnXWIJV+/tI/hNArMvhM8UvlkCm2t7BKnEifnVxZIm+66sO/NJAzMuoi8eQp454rzLxFpd1LqDOI3wTxgdK9iKI44xULWURyWVGPpinF8rBSseITaHNCqlnByOmOaqtZSg4xXtNz4ctbm4jmKbQgOUB4NcvrGjW7p5sYCFCcAVqqrLVmehOM9euKzb7SYbvAZQGbguODitQjn8KQjNZGSdjkoILrTbiFUYyW2CM9gc9TXQ2l2JDztRxwQT1HrU726yZyAVNU5dLTdujGT9aCrpmkHU9DntSk1zzalJEfs6Dc+7qa1YbjzR1/KgViR1y2QOali+6aRcUGRU5PFAiO9Vjavs+9VLRIVit2UHknNWZrmORGVCGx1waggfyFIHTOaBrYv3EqxIXJ4HWvGPFGqfbb67w5aHftj9MV1ni3xHLDBPBanaxGCxrzDcQNpOc+tbU431KirCAcdKBxT069M0Ftz8jArYoVelIaO1NJoAcozUwiOzpUaVP5pC4pMEVVLb8V0WlX6gJA/3vSud3bZMmr1i488P3qZq6GjuYVRo8jGar3VoJRnHzDpSWrfIp3dRV9FzgmuXYZzVxC4baRWDeWZSQuPWu7ubYHLgZHcVzmoWcgm+6Sp9q1hPUDne5FFW5rYpnAqoMqSK3TuSJmjrTtuaXbTAaFxzmlA9qSkyaAH9qbSfWigBaTFLSGgAxQKTFLQIXrRRRQMM4pQcik6inIMUAPQU/diowaMZpASfe6CplXioo+Ksr0qWMcnWpC2ExUQOKGJPOce1SBGwGcmm45zjin96ULmmA3BPWmmPPNSlSOopyAfhRcCDIUcUi/NU8qDtSRrjrRcAHAqRJSrUx8ZpBxQBopc70wQR71dt5cR7etZ0cilQMVftlDCspIaLSnPFSqMc0ipipCOBUASxkd6VogDn1pIxzVny9w6ZpAX9MuQDtNbPDLn1rmrZTE2QeprbtJX3bfvL3PpQSy0CqnHc0Hg0sqccUkeWXntQSKBzmnqecHNN6UhyORQIr3KmNyyirlhICuM5NV5AX5qGKY2s6k/dzzQBtvGGHPesm7zZvuMh2k4xjpWxE6yplSSKp6pai5t9rcgdKYloc7eXAZyzfd7VJaawsW1Gddh79xU0+lmSJVOVxWXP4ekZyyP0pGisdKt2pj3BweMjmsS+vxJIVGcngn1qpFDLbfI7HpjGaHUk80BYiXJxkYqRfSnBPlpVjJNAwwRzzTx60uDilxgcUAGakBGKg5PGKcufrQBOpFMbGc03GaTOTQIetBXNMB54p240ABQH604DHOOlAYdqXNAC7VxnHWo9oNSF6aTkmgCFox6Unlj0qQ57VIACOlAyARj0pphB6Yq0UzyKiwMnNAEDW4yDimPbBmBwOlW8E9KFUj71AGe+no4+fd+BqxY6RNHIJoXkVdwO3ccMK1rW3EhAYZU963ILdIl6cY4oJlKxSS4lHyPEVJPBHSrIuCi+pHtVvykI5QYFZcuUu5FHTPFBG5yviD4gHSp2tYrVJH2nEgb7p+lcTL4w1OaIpIVYEk5xg1Y8cW6JrbMg+91rmMcV1U4RauWlY+lyOfwpppx6/hTT0rnMgHSlxmgdKKAK89jBcg+ZGCexxgj6Gsm9W605vNiTzIe471vZodVddrAEUhpmNaapFcBVGfqakupBKnDlWHTFQ3mkssxntyORzH0/Ksm3mmhvlhlHys/XrigtJPYv21hLFOz5bB5PvS6nKYLR2zg44rRF0giOPlYDgetcb4h1eIDYHJ3dvekgWrOR1a9N1M+c/KcD3rn2+/VyedJfMIOTuqng5rrgrIply0hDFgBnipJoQq/d5rS0CE8sy53dKuatY/uFKLzj0qHP3rDOVbk9OaQiiQGOVgaTdmtVsIcjYqbO6qwGasxqSvHWkwIZUp1sSsgAqfygeCeaaF2Nmi4WOt0t98C+tbMfK1y1hebQo6V0FtMWUEVyyWpReHSq15AkkfpVn7y+9NZC4xUiOYubHCtiucmgbzHBGMV6FLAR8hTgd6oy6TG38HB61pGdhnCIrGTbjNSlNnXiui/sT7LKXB3AnjI6Vl6hbmNyduK1509hWM1sYpoU1IVJp6xnHSruIhK03vVl1xUJAouFhtJkGlpAKYAeRQOKU9KTNABS0nFKBjmgAx6U5VNKOtPxxzSAaetG4r7U4HkcVYKiTbxSArAseetTLJtHNKyBaj6mgZOJCRgU8AY5qAcVIG4pMBxHPFSY2qCPxqIdamDZGKTAG5WosY5FP6nFO28UAND5WnDBSk20KPmpAIRQozx3NSsmRUDAg8UAPwVrYsHXysk81hl8jHOav2LkCpmtARtIxzVjdkcVVh5UZ/KplPPNZDJ41yauodoxVJJAGxWhFhhzSAUcnmr9jJkEenQ1n8g4FSwM8MmR0PUUCN9TuApWiIORVWCcM3XFaKncuaDN6FbOSQaUHI2ntT5F7gZIqFvnAYcY60AD5HGcZqtLH5g+Wp3+Ygjn1qMnbzQNFrT7gqvlueRWlxIOvFYKzbX3J1Pete2l3IMjH+NAmhs0R4wOPX1qlczLBGwyFbHHvWw3Sud1aB2O5RuDdRTYRZlvL5rde/Q9QajyrEjuKl+zYUY6+hpPJ3HjhqRoQsxHAp8akjJNS/Z1x1JNSLGAMYoAYACvSnIMngUEAGnLwaBDfLOeaa8Z6Cp9ueaMZ+tAEOwkUhjOOKsAfnSENQBW2lBRs3AFasnGelKAOuKAK4iIyTS7alfGKaF46GgLjCeKYWOKm8vnNNZdx6UAQ7jik3t2qYRjGCKi8hkbg8UDGNK/QVIGyozQbfcN2eaQwMxAB4oAlxnGKsLBuXpmmLAypgc4HWtG1CoijOSfWgVxtrIkPytx6CtO1uopyQp5XqDVSO3jklLMOKivlW12upxighmnd3qWsJdgTjriuatr8SXL+bKCznK1FqWo4gaQuWyO1cXaXlz/AGoGYHYx4p2uUokXjt1OqpGo5xknNcv26V6DfeF7rVZftccYJI438023+G9zPAxnuVSUknhDgCuiM1FajPUyefwppNKev4Ui9a5zEcKCaWomPJoAfupd1RA0ZxQMkPzCqNzaI4ZmyD1HrVvPNVr2cQQFyCQKARzN1qOxGBGACQGrj9VXeWkH51rXl9E8k67SQDn6Vzd1dtJGy5/CqgtTZIxZI8OfU03FTOagPNdSEdp4atyLNTkHJ4rXuoQYPmXvWd4UH+iiPI5FdHJH5ibDXJN+8M821i28u53Y+9WZtNdtr9j5du0hXdj0rjS2WxW9OV0A0dKt22AfmqrU0TYNUwLTjLDFAQd6arEvU7RBlBzUgRLII5evFdXpsm+1Xua5KSIjvWppl+YY1jPr1qJq6Gdcn3amRfmqpbOHjVquxnmsRCtFmmGDParYXgGpNgYUCuZL2u49Kz7/AE4zIYxGOehIrpDCMVA8O4+1FwucBJoM0U/K4HWqd1byK+FB4r0Y2KyKd/XtWXLpq7zhc+taKo+ozg5EdR8wP41DgGuxvdHWSPG3FYFzossbZU5FaRmmBmED0zR9KtG0dEIIqv8Ax7TwRWlxDCuaCnFThB6GlcA9KLgVQpHalqcICeetJ5ZzRcBq9fwo78UpQ54pyRtnkUACVMjdqlWEMuFp/kBT71LYyu/zAfWmsuMVZWMFuaeYARxSuBRYU5WA4NSG3bdmmmEk4oAkXGKUNg00RsF57UlAEmaeGyKiHvS9elIB+/HUU9JFzURzimdDmgCxLKcYFQ5zSZy1G3vQkAFO9TW7MGHGKYo5qWNCZF64zSYG3A/7oZPNXYYt4zis5WVEGD2q7ZanHG2xhyelZMZcEAGCamTKcjtTVnWU4X8qftYEnHFSIniO6nFuahQ8fL171NglORzQBYgk/eAVsW+FG3PWsGDcGBwRWxDJwM9aCGW26VDnaeB8pqYHK1G/yHB70ySFxt+aopAGXrUzdD6Gqy53EHtSGVDLsfDHaK0LKfCKC2TnIrNv7dAPMbPHQU3TZXIAYfMp4oKep1yOG75aq9zAJAze3So0mwVYD6irowwBzgmmZnKXKeXIx59/aq3nqDxzWvrlnI0MksROQvzqOv4Vw8U06NyrAE8blxRY1i7nVLcR45xmk8xT0xXPSXsqYwhY1BJqdwknzjA6gd6SQ7HT4BGaEQnkcVx58VtHnahIXrk0+38aoZNssJVOqtmq5JAdmFVQc5PuaXArmj4ogLBi+B71ag8RWsj43BieeKTixWNzYOuKjPlk9eRVVNYtscybc+tS/wBpQN/GuD6d6QidYlbnNJsw3U0xLuI4KsD7U95hnIoAY0YbjJpuxlX79KZQKb5oNA9RQH29c03EgOD0p455zS5A60AN+ZRypx60vznoMinlgRihTjpQIjUNnmpo4POkCjgHrUgUMeePerVvJErBdyg/zoC5et7KNEAPOBUn2KLduwM4p6SI2ACD9KbPKIlPPzHoKdiGytcRi3Q7CATWfKzyY8zBP0qy77xksN3fmiKHc2fSkNGT/Zc15MfMQLGvQ1o2Oi2sRyiAsDzxVq4uY7aPBIDHoKq6fqsTzOk4ETL0OeDQDbNeOFIhwoWpVKnIGKgedDExR1bI4YHNUIbkq5y2R3pk2bNRuv4UKKU/0pF4oEOqKThqlqKT71MBme1GaTFKKQxa5/xFcvFCnlOcEncPUVvkhVJPAriPEGqJKXwuETIyeM0FRWpyJv8AzBK5xhqxmlJY1YdgzvjhfSqf/LQjvXRFWNBT8xxUZWpWG0VEzZq0I7fwsym0znoetdQDkY9a4rwjKV3q3EY55rsofnrln8Q2QajafabJga821O2exuyjrjP3TXrW3cpX1rlfEejrcQlyCGU5U/0p05WYjiIwcZo6NipntZI29qYImY+9dAE0RyRWhGmVqhbferVRxtGBmokUUp7eT+EZxTIFmQZ2/WtYozdvpUTx4Pp6ipUgNPT7vbGu/jFb9vIHA2964q0uTuIPQGur06ZCg54/lWclYRsJ0qUCq6Nip1YYqSR2KbtGadmkoAQgY4qNoRnOOtS4pcUAUZYM9qz5rEEE7ea3GAxULIM9KB3OZk0rq2zg9TWHd6MUkZ0wc16EY1K7SOKrNYRsjfLk1Sk0O55ubaQZyMYqjJL5b7R1r0Z9OQ5+T9Ky7rw/FK7OEAbsMVoqi6gcbEzMxOKmzW02k7JCuw89cCqN1pkkTbsEr7VfOmBWRQe9Wli4qEW8gjOFNTIsvA2HFJsETKm0U/juKeY38rJU1Euc8/SpGHlFmGOlWI4VbjvUkaHANWI0VecVLYEQtVwciozaBTkDNXc/lSYycntSuMy5YsZJ4qkwwTWxLHuzWdOmGxirixMpkmjdilkXrUBO01YiffTW6ZqDzRmn+blcetOwAn3utWQcCqgPPSpt+AKGBNnjinCUgDPaq/mAUoYdaVgNJJyUweaBIPxqpCW3HHQ1O+AnPWosNGtpt3unUE4xXSxJv59TXCWjtE+4c11ekal5u0Px2rOaA1Wg8tgQOG61MseR0qxgSgY5qRYgp5qSLkKxDb0pcFGU9hUzqAMikQb0+lAi5C4ZutTPFuTms1Fxk7iCOhq7DcpIu3dyKBMpykxqSeMd6hj+ds9ccgirt5CJIzngVUtwIyVPHpQxofIqSoVYdulZyqbZyPU9a0mkXdgVSuwnQdTQCNVcFFIOeKvQzDADcDFY1jIFQKTkAdaveZt5J4oEzQcAgkANkdMVzl/aqoykSsM5JYc/SugibcnByD0qC4t1kzgHNMSdjnFjj4JjXP0qlqdrbSxlzGA54GBW3PbPEdxjY54yKqPavNlcAMPu5pF3PP4PD8+oajNAoMSjlhjJNXpfCXmgKFMaRcEEHJr0nTdOS2jBCguR87kck1eMCbs7FJPU4q3Ng5I8fuPC8u1Qkg4PQ+lA0G4gX92HIPoOK9dNlCSD5Sbh0yKaLGPHCqBnOAO9HOxc6PJY9NvUTdJGf91jSYuYTnyyMcgZr1prCJjlooyR0O2on0m3lGJYkOOh20cw+dHlUF3qM0m8QsArDoMV1BhupLZGOVzjIzXVJpEKHKheOgC8VWvI1SQJjI7+1S2HMYKW9yignBHbmpRBLjd3NaYVRztFPCg9sUh3MxI5c5YH8KbOswZfkIFa20DtT8ADoPxoFcx/3oXO01JbmQ/eGK0GQHqKFRVOcUBcqyXHlrisxXlkuwSpC+ua2po4ypJArOwrSYWgfQt2onsnWRZD8x6E1NfaiFj3uclRUbNujUelZep2l1PAyRDkjgUCWpSk8SxSEhWxg966e31qzFkJ1kByo+UVwdz4fvPs3yx/vO+BVS2stQt4WB8wH+7ir5V3Ksjsn1A3Mxd2ypPA9Klaa3C/MAxPWuP828j2p5UmT7VOb26RiGgdm9KXKFjqY54Av7ouo/ug1KLkH1rkP7WuIvvW7D2q5FrL+Vua3wMUuVhY9PPXn0oFB6/hSigwCopMlvapaifOaAIzS9BR2ooGUdSuUtrd5ZCdg6ivLNa1CG4uGMTdz9K77xPdiGxWMbd0h715DLIftMmDkFjirpxuzSOxPnINR8BgTTQxpT81bjFk5FVWHNWuo5qB1waaYHQ+GpE3shcbgK7mzc7M4zXm+iNHFdt5hIDL8pHrXf6fc7olXqPWueqveH0NMNmq95D5kLL2IqdCDTj8ykVmSef61A9uPkT5T1rHXcQSDXoN7ZLLG6suQ3FcddadLaSsAQY/Qda1hLoUUYVI61bRytRREBsGrSoGXJ4q2Mv2j/aFweo9asTws0JKKNwGKzrd9h4rYFwjx4X72OayloBzTq9o+WyVatbSb9kfDHEfvRe25mXIGazTm3O09BVfEgO3iu9wHzA56VfiORnNcbYXhXAOcHp7V0VteRsnJOazasJo1Q3PWnZrMN7tPHSp47oSDrmkTYt7+1S7flzVRW9akWXtmgB5600jNN3Ek8U4dOtACUuBS44ptACMqnOBzUZgBBqSnY4oAz209GbOaqT2UZk2qM461s4qMwLvZsct1oHcw3sVxjaPypn2BQPuCtxoB6UgiUDkUx3MT7N8uNuKgGljdvA5zW1MgDDA4NSKgI6dqLhcyksRtORimPa7Tx0rYKgCoZUBFILmS0NR7dtXnix1qu8ZzxTuMrsoxk1m3duZG4OAOa1zHkYNRvGuMYpp2Aw5Y1ROKpSKDW3Pa7ulZd1ayI2SOPUVrFgUGUAHHWowdtTMuTg0n2fPQ/hWghgfml35qVbUkcA1I1qUXJFGgFVcE1NkDFENu5YnbUskYGAeDSYBHKVp7S561WY7e9Qu57GiwGpHN8uAM06O+lglDLnAPSqNq7detXCVC5UZPepaBM9B0LU4rqIKcqxHc1vFPlyR9K8u0W+aO+jiB6tXplpcCdFBPasHGzJkhSajHyNkdKmcfN7VG44BpCQj8jiqynZKG6Y7Uv2gAlPSkCeZz0oA1Q3mRAnuKoTI0cvI4I61agOEAHIp0kY2+uaBGLO+x+TSMxOM9KfexY4XmoxymCOlBaLNudvU4FaKEMo4zWPGxYcdq0oGCrweKBMv274bnp2q2MHms+NsdxVtZD0yo+lNEMkZVJ5pv2eLqEFNaTAyRnFVzegHJjY/jQJFzGOBSjpVBr7jOCKEv1OSCT9aAszQoqmL4HoCPwpwvVPWjQLFukqt9sXvzThcIepFAWJ6zrqz8yTdnJNWWugB8hGaFnVl5PNAWM57Nx0BP0oFtLjBXBrUR424yM/WnEoRzRYdzJaJxxtpuw45rTZYyaPLjxyKQXMsimFl6Zwa1hbxdcVi6nGts42kkk5oKTKV1K7ZjU9+aWGMwxjcMk0lojSFpG65q0EDvlu1BT0JFQMA3SpQOelNyBgCpFGTQSGB2FNaGM8lFJ9xVpbZiM5pfs5FArlP7PED9xfypr2cLfwqMe1WmhYHIQ0hiJPPFA7mdNpFlPzJGWPseKQ6NbHbhQqgdMVpeXgcHNN2H+8RRqFza/woFHf8KBTMwqJ+DU3aoXHzZHNADTxUUzYjqU1l63fJp+nSXLqWEfUDvQUkedeMdUaWcwqxDRkg1yMYyQa1NeuY769a4AKu3JXtWUG21001ZGhZ4Vc0wMSaiJJp8ZqrATkgiq7mpW6VGy0ICxZOPPFd7pYHlrg9q87gO2XNdp4avDIpQ/eX1rKquozrUHy5p4ApsRLAVJisCSGeMMKw760Dq5K5yK6Ajiq80IdCMUbDTPPJLAwykgkjNKhJ+X0rqbjT05+XrWJdWflZZAa0U7lEUYOOlW4AQcniqsLEcEHPpVxTjFJgT8txiormySVeBzUocCpHZcDBqQMYq0B246VZtrplI+b8Kh1GULzisZb51k3citEuYDrlugw5NSQ3ZR+Oa5mPUCe9O+3soyDmp5GB1/2wtg5IAqZLvPeuSi1gMu0gg1ajv1iGWbINLlYHWLOuPvU17kJ0Oa5b+02k4RSB65q/DMzRjJzSsKxux3G6pwwPesmCTAq6jbgTnpSFYtZx3pwNV4yW61KDigRJRTQacp4oADTSM0/GacFzQBXaLI5FN27eKtlDUTJQBXK1E45qyV4qJloGUpFDGovLycVcaPvTCAKBlJ02npULx5NXHw3WoGxQMrGHJqvNZ+YMGtAUHGadwMc6WpXG0Z9aaNEBIIrcVQe1SqoANHOwMhdJCkcA4pJdODjAHI6VuBenFO8teoo5mBg2+nMMhlwKivNKEiEIPmNdKF+XHFKYUI4Ao5mI4mbRJAF2+lUrjSpY0yR+Nd+YFJ6VVurJXj6VaqMDg40NuuDVgS7o+mO9aN5pxZsDpVP7G0Y24yK0UkwG25CSLJnBU5BrsvD+qNcXBiUqSB3PSuOjjIbBGKs6cv2bURMrFXzx6VMlcLHrGN689cVWnDKlN0y/FzEA+N+Pzq5Kp28jrWRD0MGR9nJ70Q3ZEmB0PerN1ENp4rNiwC3GKRSNxJDG2V5Q96tpIJVxWTFP+7VKvW7gGglor3yMCCoyR1qrEytkHr3rSn+ZDjrWVGQJmGPrQxonRVGSO9SK5UZH5UijK5qJyQ4OaANWJwY896eJSp5qlbzcEGp9+ccdaLkmkMGPPWonRfSm2jErtY/SpXFMRUMKZpvlr0xipyMGm4yaBkezHQ1E8JYcMc57VYI5pMUWAhWEhuCfxNMKuHO04qz2pm3nNIBiq2TuPNIxkUZFS4pKAIcydRwacryZ6mpKlgjBNMBoZgPmpFv4zLsKnjvV4xKRgiq0kUaKcKM/SgQ/7WmCTyvrWTqRWR2lb7nqatLZSTjCEAHuelXxp1t1aMPkYOTxSHdI5VJTHPsiBK45qa4uQifJye/NbF6lvaowAIIHy8VzwiYsSe5zQUtR63oOFY4JqzYXqPMwMilVOOTVR7VCpz97sRVeO2WH7qgEnkmgbR2UVzCw2q6E+xqcTRbtu5S2OlcWMjnH5Gk4RiyPIGPfdQTyHbFkPQj6U0CMnHf6VxnnSjnzZSR/tU77fdnALuPfNAuQ7NkX0A96RYV7gHjtXJLqeoA480bfcVKuq3qNw6sCO9AcjOt7/hQKD/SimQBqJutS1E4y1MBMVw3jS8nghkxxG/BFdu+fLOK4HxvMZ7d7dVAWNl+Y9TmiO5cNzzppfOLMRioyKeFwcUjcGutFje9G7DUYoAoET7s0hFCdKc3ApDIlbD11PheRVuWG7k9K5Y428itjw+7Jek9sdamprEZ6XCcLUuKqWxbylOc5q0DXKSKaYRUh5pp60AQSwbl6Vlz2YbPFbRqvKooGmc5cWqofu4IqlK3lsa274DPvXP3YO72qkURSXW7o2MVGb98cnpVdlOT6VE0WBuzxWiigJLm6EgwTWbIcn5akcE9Kh+6cGtYqwhAxFTeb8tRhMnipjbkrxQxBCzM/FXAGwPSq8FtIrVtW8BZV3Cs5Ow0Mt06Vq24wKhSHB6cVYj9Kyk7jLcZqypwKqoMCp1PFSBOshBqdXJFVAc96kjbmgRdTkVMtQRcjirCUEjwKeFoApwFAhtNdc1NikK5oAqMKhI5q461A45oGVnHNVpTircgxVC4J2mgaKzv71EWzTXaozKOlFiifNAPNQiVccmkNwo75osBbDACp1IxWQ87lvl6VYilYgZPNAWNPcOlPFUFcgjJqykmaBWLIopitTieKBCkjFMY8c0Z5oOD14oGUZrUN82KotbHONtaxPUdfemEc0DMaay5+7VOSAg/WujZA3UVUltgT0quYCx4du3WTyJT06GuzBDoMmuFhTZyvBFdPpl55kW1jzSZEkW5oweMVkXNuY36cVuvhhVS6jEsWM8gUgTMoMCM+laNnL5gwcZFYbvtlxngVLZ3TRXAHUE0FWNi8Lou5AeOwrOEhZtw6mtsESJkjqKzLi0EbZUEAUEokiJIIpsq0kD5brViWP5c0AQW5w4FW7hioBBORVBHKSjPrWjIN8efagGT2spKY71d5K81i2bMspyTg9BWxG25aCWIy1HjFWMU0rTEQAUlTbaQpxQBDS7hjFO2HNMKc9RQO433pO9SbTimlD6UAKqZp/meX25pFmWMciplaKQZUZ+tAhqzgnnNU7mceb14pLt9rYQ5/Gs85d9pbBJ70hpHSWqhIAB35pLq7S0hLsMkdBVKJdsAAbJHoajkXzX+fJFO+gramZdST3ZZycbjkD0qOMEKFb71aTRLjAoECHB2jPrSLWhnuCEqs8h2gFfmzWzJAjDDCoRbKvTA/CgLmdsdMErkU1lBO7OF9K1PswI+bmmGzj7LxQO5mblLbV60FPmwRzWh9iRXyq4pxtx3FAXRnlfagAZq49nnBBNMNpub723HpQFzrT1/CgdKD1/CiqMQqIj5qlqM85xSAhlcCNh36V5v4um+0CdEIzkZ/CvQb+dbe3eRhwqkmvG9W1f7dqErwcRFuAe9VBXZpAx2yoFMPNTOctTBzzjFdSKG0g65p5GKSgBVJqTBA5qJetOZ6AAjIrV0SRY5sHvWYPuE1LYSmOcZFTJXQz03T5SwUHpWpjgVz2kXO9V/U1vht2Oa5BMepyKQ0o6UhoENNQXDAIfWpWOKo3cnHWgEZly+4nmsi5Ulq0bhsE1TwGPrTRZQMO4ZAqGSFulanlgHkU8wg87avmA5ySMq/SmxQ+Y+CK12s5JJmODirdppu05KnNVzgZken56Cr8dgApyK10tOQNvNSG329qzc2BkpYrVtIlRcCp2QDtTNtK4DMUL1ofgVEH5oAuBuKlR6qJJx1qQPSsBbVhTlbniq6NnrUyEHigC7byVejOay4uG61ownigllpelOApqcinUEjh0oopccUARyDiqz9auMOKqTcZFAFWQ5zWXdvg8VedgN3NZF1Ifm9qC0VJpsA1SMrZJ9adJljUDggVaQxxlb1qRMtznNUyTnrViKQohptAXEBPGauxxYwetZJuzEpYDOKz31u5DcHaoNLkb2A6p3iUgKee+ahbUI4cklcCuOm1aaRydx+tUXuJHPzOcHrzVqk2K56MmrQ+XuJWp7XVbWcNhuleYtK5XG9vzpUnkQYV2X6Gq9iFz1H7VC4IDfNTW3EHBrzi2v7iJxiU9e5rorPWJgVEpyD3FZyptAdBl1PIoMnrxVOLVIncqTzUzOH5FZ2GWUwe9P8vNVEbBq6j5AFAEXk4PAqe3Dwyb1P1FOClj0qRYiCKBGhFeZIGD70XJLKSp7VFbgB+adNy3B4oJOdmYrMcnvTDceWy7efpVrVYCMOoxj0rJMpWVR075oL6Ha6W7PZqZG+fPT0FPvPuc9qztMnYqpzzWtMC4BFBHUzbdh1A5zVxnDJnvVJmxMeCPXipPNC5zQBUuJCkiuB3rRtZC8eD1Pase8uV34HGKtaXcKcYOaBvY0FG1yK0LZiQC3JqmwG4kd6nhchhQQaJ603FN80EZJo8xP71Mkdik703zV9/wAqRpFxmgB3emlQaN+R1pQcjrQMTbzUgiG35u9VpbhUbjJIoS+3lQBigCV7ZGHsKqupVtiMRVi4n2Jwcn0qtDMDhj1HWgEOitSTluadNaxYyQKurNHtzkVmT3DSSEA/KKLAQ/MHIUkLTyzA8GkBGaUrk0ihN/rSeaR05oZOOSaaE4oAd5rHrik35phSm+VIP+WmB9KAsTLKB1o84Z4FQGOfPUEUqgjgigCY3EYPzUfaImOAf0qs/wB77hNKMA/6v9aALgkhPGf0pwMQbJAPFUi4z90ilDDuT0oCx0h6/hRQev4UUzMKjPXPQVJUZz0NAHOeLbxbTS5nd9qNEVH1rxqPhcV6940RJNCuMoHKjP0NeQoflz3ralszWOwvfmkakbG7IpM8VsMDzSUUtACClwfSgdamXJ6CgBF61YhjzKMVGqc5qxCdr5qGM7LShthXFdDCflFcvpM3mRrtOa6q3x5WMfNXM9wZKKa7YFO7VWnfatIkilm96zLiQtnmpJpTzVVvmoKRUlBJpEiwc1b2L3p6xZ6U7jII4styKs+RkdKnjgFWNgFK4FaK1HcVaSJV6KKcop4oEQkAGmOM1I5GaiJoAgZearSvjIqxK2M1nTk5zQhoHfjIqnJNtbrUjFscVn3Cybt3OKtICb7Q/GG4q0l+oxkZrHDkGpFbJquUDdivN7DAq9G5JrAhPHDYrThnOAvp3qGgNVXAI9a1Lf5lDVhwOGetq14QVImXV4p4qJTUooIFpwpKcKBARxVWeDcC+efSrnao3HagDn7hWXIIrJnU5I9a6S8gyfwrEuYGCk980GiMp4/mqJ4s89qumNgOaqSyYLLjpVDKUkeGz0qtdTlU2jj6Ut3dbc0ltH9qIOM81okAxUmkt921itZ07YO2u7jtUSFcADjlcVy2vWYjm8xFwG9KcJrmsIwz1pMUpyKTOK3JCik70tAE9tEZJOBWx5LRxjPXHAFVtLjPm5C5Brea13rnHOKxnKxSOaa5kjlO0mtLT9XZmCzHjpUFzpkhlPycVX+wyxnKg8UPlaA66O4RxhDnirMUhRgQc1hWLnb8w5Fa8PJGD+FYyVhmxHJyDVlXB4rOiJAANW0JzUiLSjmpGAIqINxSGTigkr3YDqVJ6VzssYik+Y554ropV3Vk3VqTJuP5UFI0tJcHAPWt/HHBrlbRts0YUkYPNdVGQV3DkUEszrpNs2fWqFzLtUir+oZDBs8VhXc4Klj0HegaMy6uykjMx4zWjpN2NgYjjNYFxKkr8citnSlAjAUZ781TWhR18TiRAw71MnDAiqNszCMZGKuIeKkhizsQcg4xWZLNdNLlZ2CjqtahG8VVltGcg45FAkUxdXecrLnHY0jX2oKxOQR6bas/ZDGMY6+lOaLjigehzd942nsrvyXs8Y75qjN8RnUbILNic/MzN0p2uaNLdagcL8uOGrnb3QZrUMxX5R0NawUXuOx3WleKrW7s/MnfZJn7tag1O3ODGC3cHNeTWMMk11HEgPzGu+hjW1iRMcj1qZxS2Cxq3V3NJxG2B3rJnurqEjZMVGeRmteDa1quQNxOak+ywPy0YJx3qA2K1tq8vkgPz71ZjvRIMgVG9nHjhcAelLHbKFwKA0JV1EFtpQfWpftiMMg1WOmx53hmDUf2fj+Ntp60C0LK3SM2C361J5seSNw/Os9NPXPDMRTzZEtxuP40BYs+cgPJp3mq3Rv1qqbOfPA4potbjPoKAsWzJ70K9V1tpV5Y5ppinzuUHjtQBZZzTQaqrFdA7iCCTUjm4VclRxQFiwJDTgcnt0qkJ2ZckEGlWVsdCKAsdd3/AAoo7/hRTMgqM9akPSoyKAMHxDA82m3EYAPmKRz2rxd7doZTEcEjvmvb9cAWxkk3EcYIrxvVRJHqLKyYHYgda1pPVo1jsUyuKjIqU5zmmMK3GMbrQAaRutOBGKYgqeM4OKhqSL5nFJjL2AOKTYSeKn2DbnOTToo90gJ6VlcZs6MphAwenNddZy5jYHqelcxZAIq46Guhtm+UVhLcGXNxHeqE8qhiM5zU8khCmsu4PzZBpCRHK+TUeaOpp4WgoFXNWoo+KbEh7irSrigQ5UwM0pHelBxxTHcCgQ7IHfNBYAZqDdzSgE0DELZ5qvKSW4pbi4jt/vHn61jXuuR26Fsgk9BTUQNGQHniqjg1jf8ACTjHzKSafFrS3QPG2r9nIZfc7ORVN335DGoZL7IwPWmblxuBz3NCQDXQBu5qSOPjNQlwx4q3CcKM1QEkaEVcThabAEfgmrIiqGwJrckMK6C3PyKKxbaP5wK2YhtAqGJltDxUymqqnmrMZ4oIJQaeKYKkH0oEFRtzUh6Uw0AVpQG61QngVx0rScDpioHjxQUjJ+yK2RWLqsIt0dgK6h4CTlazdQtg8ZDimikzz2V/Oc5BHNaGnF4AOMjNXX0XMrMpxjkUz7PLE3K5FauSasM3IrxHiCkYOKy9TKSQlduTTkB2gkEGo5/pWcdwOXuITuOBVfyXbtXTC1jkf5gQTV+LTrcLtCg+9bqpYVjiWt5VI+Q4rRsdJuJ/nkjZV7ZFdfHp0eR+7U49RV6O22ptA69qh1QsZNjpywxAEDNaaW3bFWo7fDdKtpEAOlYttgZbWmRgIDTG0lXU5wCa3ViUdqXyh7UXC5zy6VgYC5+lLFp8okwn610aLs6fyp+wbs4Ap3FczhbSRoOhOKbG8m/BHH0rWwGXBFNFqhPSkFykJAp5o81T2q6bdMY21CbX2zQK6ICCRkCq08JbkVoiEqMEUxoqB3MdIisvJxzXQ2GfIwazZIM4IrRtSQlAMbdANncOBXIa4VWJlTIHtXXXrARc9zXJa4oSDg5zTjuETkvMaNcg/nXUaFOXRfmzXJyMSCtdBohKQqRWtRaDR3cLfKM/lUqzYOKzLW63Yz1xVkzBTnNYiaNeHDAVPtGagsjvj3GrYAoIZCQPT9KhZFPpVkjPPpTMAnOKYrlKRI+j7fyrI1Y2ctsyOV24607xfenTdMDJw7vtFeVXWp3dwxVpW256Zq4U3LUtGx5kVtqkbW+3ardq7GN4ni8wsD345ry0SP2b861NCurn+1reLzW2s2CCaudPS5Vz06wVHVTG2VPrWosHOcU2xs0hi6d8ir2RisCJMqmAN0FOS0ORgVOGAqeOVRjnHFArlQ2MuwbOee9JJZugGfxrT8+LH+sHPvTXkQjqDTsLUyBblCdo4p3lNjcRjHpWgPL3fNSShPpn0pDuZuR1BNPA4qL7Mwd+chjkc9KtrFhQCRmgCHFKM+lT7BRsGKAIsZ7Uu0Z5UVLsFOCDNAXK5ij7p+lAt4c/d5xUzLzQg5p2C5o/4UUd/wAKKCANRnmpKi7kUAVL9FkjwcMDxg9DXlHjKwa11ISKoWAjjBzXrsqhlI6+ua4LxvaZh2AcKu5m9OlVB2kaRZ5/HkjtTJR3qeNSvamTYNdCepRUpBStxSVYiQDirNtH8/NVlcCrEEnvUsaNkR4QdDREuDUMMxJCn7vrVxF9KxZRa08uo25yufyrprdx5YrnrNAnHrW7bY2YrKQPYkc5B5qqy5arTj0qDbk9KQiJYualWIU4LUyqM0ALGgC0/pTtuKikYKOtAhHkx3qIAuaYxJNDSrFHuZgKBiu4j9OKyb7X4bQFQ37wVm6prfzMkZz71y1zK0shdiSTWsKd9wL2oazPeTE7io9aznZ35difqaZmpD92uhJLYVxnapElMZ4NMxSAj0piOg06xN2glLqq1bmsSqkdqxdMumikCgnb6Zrr42EtsrFc1zTumUczu2MVwcg1PFITV24hQuSFGaqumz2p3uM0bMD8a1I13YBrP02Bim8/hW3boO4rOQFi1jVPmxzVuoo14qdRxUkscnUVajFV1GKsx9KBMlFPFMFOBoJH44phFPHSkIpgRHFRuKlIprDikNFdhj8aryxgjkA1bKnHNRsmeooGZUtsM5C1Wks93O2tzyge1NMIPBFA7mB9j7AUx7EY+7zXRG0RhjpUT24zhQfrQO5z5sBwdtSRWzIfatj7Nz0p6wD0o1C5QihqysdWVhHpQI/agVyJUqUDAp4SnhKBDAKfinrEaeIuaAuMVafs4qQLTgtAiFVPpUgHFP204LQIiIpoHNWhHTTCwPFFgK5Ud6SSEYyKmMRzyaeqcc0AZ7QMelLGNhweKumPuKjaME9KB3KF+C0HAzXGauzCMhs13lzGPJOfSuK1qM7T021USonIthm/Gt3TSUiUVgnK3DY6Z4rasSWCitZ/CNHSQOmzKE5q0ku5gBjd0qnZLmPAGaUgx3HXBzmsBnW2YZIwCeauc464qhpcjzoGJB7YrUlhKopA4zzQZPcVol8vd0YiqoIB65qV5mhgJ3ZUcdKqZMgyuMGmJHKeP5Y5dOjj3ZZX3V5axwa9W8WabJd26CFVJLcjvXLw+AdWuVEiGEAnkN6VtTmktS+hyIrT0NtmuWrkZUPk12yfDNRDl7lzLnPyjinL4DWwKzpLKzA85AqpVE0F0dlbSebCsmCM9qkas+2l8m3VXc8DpTpb5SmQOBXN1F1LjHjrUfmKDksOPesSfVyQdhyRxms46pLk7zjPAplKJ1LSYDFsBccE1CL2CM4E6DPvXC6nqbQzBWZjkf36bHfxtEpcYJ6YNFmHKd0+pRg48wH6UseopI2NxyPWuNZzIqneV9CTVq3kZMDk89aAsjrhcDON3XvU6SNtOCCKwUZwFPf3rQt5Gwc+lITRe8zml801Cpyop9FySTzTinCU1DRmgCbzQafGw3ZqoDlsZq3CnXJ7UAaHv7UUf4UUyANRjrUhqLvTARl3cHvXLeLYh/Zs6hP9YNoPpXV1k63CklhIWH3eRSKjueOSI0MO1h8w45quclM1Y1ZpDfMmOKg2kx4K10ra5qVHIzSAikcYNNWtCR/HrUsXGKr55qeE5OKTGalpGxw3athI/lBxiqukxKYzk9PWtPbyBXPN6lCwMAw71tWpytYduhEjZ6Vs2xxH71mwJyeKQc0/bxmnAA9KRIxVqVQKVUp4XrQBHK+1OTisuaYtIADUl7McFVP4VQVjjd0oGiWe48lCzHpXMavrrv8Auojx35q1rN8yxlM9RXLMMsSSTn1renDqwZZhBl5PPvTJk25q5Zwk4A70moQMnHcelaX1EZuKXNKAT25p32eUru2nHriruIjJpOvSplt3Y42Gr1rpUkjBuAAckGlzJDKNuWSdSvJ7V2NpchbRd4+Y9qxotLka734wAfSt+G0wgyOlYVGmNEBQuxYd6lisxIwLAcetXI4ewFTJbtuFZ3GSQQhVAxirsUeKSKLCip1XFSIcowKlWkHSnL1oJJVGamSo1FTAYoEOFPWmCnCgRIKU0wGnimgGEc00ipSKYRSAj200pmpcUmKAItvak21KRTcUDuN2DFHlinUFwKAG+WPSjyhTwwx1paAuR+UKBEKkooER+VTgmKfilxQA0CjFOxS0AIBTsUopcUAJtp4FGKcOlMQoFSbeKaOlSr0oAhaP06Uzb7VbxmmtH3FAivtprIOuKseWDQU+XFAyjKm6MiuM8TQNBHnbnPQ13gj5xg1zXiaIuCHH7oDrQios8ykVgc/pV3TZsDI7dc1alsflJAzmssgwSNitrqSsXY63TbnbJjPytWhMEMo5rkLW5fzIyCQM1vPM4+bqKylGzGdlpJK2ybeGU9u4rYa5jePhsMeoI5rn9JuI3s0eMn0bNXZrgt8qqPrSMnuS+YJpNg4QHr61ZSKNONtZIkERyc/WpX1FBESSTj7uKQWLDIjyAkKRngEVoRqiJhQAB1rl21BHcM0u1vZehqT+3LkrhdkijgnGDQFmdIsiHgGo7h08skgH+VYK6lJgFcKe4zT5LzeBmT8KYcrGXUPmFipxnpVf7LIIuTnirXnBvTFRvJg5zSKRnLpsjMRkLnvirEOgDOZJQ57EjpWjDIjKCSKtKRjrQFzMbQLSVg1xBFKR0OKmTRLJcFbeMYHHFaGeOtGaYtSm2lWpILQxscdcU06Rb7shFx6Cru7tSGTaeooDUz5rMRLkAcVUinJfbjpWlcXScqOTWaXRSeKQ0WvNwRUv2gZxt/GqQlUAHGTUkcoc9KAsW1fNSqCTUSD2qyhUUCZE8RD5B4qSNmXoe1OccZpgx69qYjY+vpRR2/CimQFRHrUpqL6Uhi1UvoxJEyNyrDB9qtimyAFemaAR4frkb2+rSQyKRtOFOPvCqZYFetd18QLcizWYRBdjYL964JFJXoea3g7xNUVpRUR4NWpIz0xUDIRWqYEdKpIPFNpRVCOh0SWR1YfwjrXRxplMmuO0qdlm2jgH9a7S0QtCpPeuWorMtDlQBulXYKZ5OACKsQJisgLATilCYqVVGKNuKCRuMVFLIQpqZulU5WoAzLmMl9241XnkCpV6bBrKktJ559uCq/3vWmikZVzavdSYAzT7bQCykuM10UVh5agEZNXooQi9KrneyA5+10TyZg3SrE2iq0u4jdn1rb2Z7UjKaXMxXOak0CHdkqR9BTl0tY12jkHsRXRbfQU1kBPK0uZjOeXTF3fdAq3FYKmD3rTMPPSnLHu4xRdgVFgXGAoqeO3xU6xAGrMceOopXEQxW4B6VY8lR2qbYMjFBQ0CuR7cCnKKftooEJinoOabUqLQBMOlSCmDpTxQIWlpKKAHZpwNR5pwNAiTNBpuaXNACYo20A08dKYEZFNxUpFNK0AQmq7vhquFarTxc5FIZF5vOKcJOetVmyppokGetAzSEnHWnhqoJLU6ygigVizmlzVcSe9PV6AsTZpwqINzTwaBElLTAaeKYC9qcKbS0CHipF+tQ5p6mgCytOqFTipAc0CGsMc0mcipKZtwaAGYxzWD4ki83TX+o/nXREccVmatCJrKSMruyM/lQOO5x0duHQqVGe9YV/p6wu2ORnOa6CByzsp5OccUzUbQyx7h1HFOLsbHKJsVe+R6VtxyhlBQ5GKwJFaOdgc5zgirdtcmJDt5FaSV0B2ukOrR7V5X+RrVCtntj61ieHt2zleG5zW5cP5cfC5P1rFkSD7I8wO7JHoKjltY4gqk4z2qzp+o2ccX7yYRuTjDetGoTxSONrq+BywoFexnNaROTjimmyQDp+VAuE34Gc1ZEisKCrlX7KvTmm/ZiOhFXty4pmRmgVyFbdweP50hhPIOasBqCcmgLlUROo4J46VZ3yhAQfmoxQM5oC4onkAy3NRm7mzwtS4o2A8DFAFd7qYnBGB60wSykYPP41bMSkYIpCgB4FA1YpjePvJ+IqGUMPXn2rUMY7inKq+goC5kea6rtAyTx0q5Yx7EO/ljVvyoyd20ZpNoUnbQFyG8maMbEByfSi08x23E/Wn7QXGRmraIqrxigRJI+2I45bHFZIv5fmWRSG9q1CM0ogiznaM4oEbHb8KKT/ClqjMQ9KiFS1FSGFO470lL1oA5fxdYG50W6RBufZuA968nRk+XbnIHI9K911CPdA3GQOcdyfSvDtStnsdVuYpcA7i4Hsea1p9jSOwxju7VBOABUsDZJzTLnGytVuMpNz0pPanHpSVoItWNysE4Zhn2rvNOuI5oFww4HTNedIPmBrsNFkzEoFYVl1KR1caBlqzHHjnFV7QMVBPH1q+ornEwVcUjEL1pzHFVpGyetAiOSXqM1UllzUsqMAcU2C1d+WoKIY4DI2T0q55Cg9KtJAFXgUGM0CuV/LFLsqwI80NHigCuQAKZjcastGCKQRj0oAiCYo8vNT+XT1joAr+TkUohIq2IsUvl0BcrpCAcmpdgHapdgo280CGBaMVJUbHmgBjUlKTzSgUAKo5qVRimYwKN2KAJVPNSA1UEuGqZZQR1oETZpCai8ym+ZxnNAWJwaXNVxJ82M08vigCTdS7zVffzTg/HWgLE26pEkxVbfx1pPMoCxc359KNwzVMTe9SLKCMk9KBFikKBgc1GJhjinhsjrQBnXkRjUkVmhzg1vXGCh3DtWBJHtmbHAoKiSrLU6Se9UkBzUm7FAy6JOetTK/FZ6yc1ZjfigC4h55qYHiqYfJ4qVXNBJZzT1NQBuKkU96BEwpajDil3UwH04GowaUHmgROGwKkV6q7qcrUAXA2aQ1CrZFSg5HTpQIXtVW5G6Jx0q2OtV5+eKARwVmwhv9p/vEEH61uXcG+3bYMkDNYWoqYtYkkQEYPSuitJDPYhz/EOaRrc89vbaVJWYr8pNUMsrY6KeDXYarblJjgDafasZ7BZW6c1pGQzV8M3UkcXlscqD8pNb7ziQfMea5/SoPLwgPI61qOTk1D3Bjyse8sVznoDTsov3R16mq5Y9aYWbsKQF1QAeB+NI2c4yaqCVgOhFPExx3H4UAW1bC8nJpfMIqosueuaXdg5zQKxbDnFLuI9arLKMcnFO8wY4YmgCcSH1o3k9DVXzD1pwnBHTGKALQcjvSeac1V889ulAkLHA70AXfPYcBcn+VCy4buzH9KiWOQrsT73c1cgtSgy/WgGSIjEZI60rKUHSrCMAR0qSdd4HFBFzPAbvTJmMaZHWrhUIMmsy9d5cqBhRQUiAXhLfN0qaPUUDYbIrPFs/oaa1s5OMGgdjYGox56ge+ael+pPBB4rBMDLwQaPLccAkUBynoPf8KKP8KQVRiBOBUQ4FSHoajxSGLSikpaAI513L7V4943spE1VrjZtjGAMGvY5cmNgOtee/EDS7iW1+128m6JP9YmKum7SKiedRPinSfMM84pgXBFT7QQRXQWUzTamdeKiwKpMQCun8PF3+UGuX6VveGpmF7s9aiovdGj0S2x5SjvVoVDaKNgJNWtoPSuQTI2Gai8vJqyRimY5oAj8sEcipEXaOBTwtPUCgBmKCKeRTNpoAAtKUzT1FO20CIdg9KBGKnC0u0elAEHl09UI7VLtoxQBHijFPxTcc0AIRSU41GzbaAEZ8Cq7y88VG8mSetRByzUDsWk5qYLnmmxqNmacXCCgAbgVWeTDUSzgVQmuADk8UAkXd2TS78VR+2IdoQgnvzUiy7u9A7FozHFRmc4x2qBpKieTAoCxcWYdc1YWcHANY5mIHWkS7bdigdjYMnzU4OAuazPtAznNRyXxCUCsaUl0EGScAVWl1K3jjJM6g+nrXGazrbu/lqxXH61z0l1JIfmkbIPHNaRpNhY9NGtQEABx+dSjVYcjEg9xmvK/MmI/1jfnU1vNNHMHDk49TV+yDQ9ZivFkHBq2twoXrXCabqxkQbjgityC8Ew4bP0NYtWCxvvMHj61UaIMcmm25LAdatbO9IWxnyp5Z4HFRb60ZosjpVBouaCkRmQVKk3HWq7oV57VFu560Aa0UoPerMb81jRzbSBmrsU4J60CsaYkFSK3FUQwqzG/FBJPmlBqPNKDzQIlBp26owaXNAEmaUGo80uaALCtipVbPQ1WQ5FSrx0piLAPFRy9KVSaWT7p+lAji9ZjH29sLhSOtXNNbbCsY6Ua1GMqwB396h06T5PcUjXoQ6t0XJ5BrPt4fMk2jrWtqcKvFv7j0qpYYEpx6ChD6D0tzb/Pjr1pry8VrzWokQr0GM5rIks5EbAbK54oC5GZqaJwDzT2s3BB5pptHzx1oGNMhJ9qf5vvSfZJAMHNILOQt0P5UAL5vPWpN+aiFnKHPB/KpPssu35F59DQA3zSDxijzj3NM8iRfvgKfem+Q2d1AE4mJFIJ+o4pm07OQR+FJGpJxg0CsSlmJAXnNXba2d3Uleajs7SRphhh710UCRQQ/McmglsSG2Ea4bk+tEzFVwgU/wC9UT3Q3nhiPpTxIu3lc0yRI43wGyo+lLcXkUA2sxDHoBVWa9dQQsagjoc1hyySyOS3U+9IpI1pdUi4GWz600X8Z6j8cVkhGI4GaUK3PHPpQOxqtdxEj5hj0pDcQ5ByKzFQnqMUPASMZ/WgLGnJLbkjJFR+ZACcYIrNFpIvJbP404RuuaAsd/6fSil9PpSVRiIelR1I3SmUhhRRRQAHmue8XR7fD9y6jhRyPWui71VvrYXMLoVDq67SG6ULcaep4FcY83Kn5RTo2yN1Xtd0yTSdUktZOBjch9RWYhwdtda1RoPcc1XcY5q2QCtVnUmmgI+1amgzmPU4h68Vl9KnsHMd9GynGD3pyV0B7DaqfJT3q0BVOwk32cZz2q5muET3Exk0bad70d6AAdKUUlKBQAEZpQtKBTgKBABS4oxS0AJS0tFACUUUmaAA0wmhmqMtQAM+KglfNDtVd2oGRyEA8Gmw5L0jc0qHac0FGiGwgFV7iTA603zfl61UupjtPNAjN1XU1tIyS3zdua5K712e4JCttxUmsl7i5bDH5eorF+zuXOM10U4q12MuprV1Ec53H1rX0nxK29luzjjgiucNtIB93NSwWbv1GPWrlGLQrneQX8d0u6OQN+NTMWIrmtMg+zLkEkmt2KRmUZFc0lYokJpoPNB5puOetSBLv4qKQMQQOtOFSKuSKAMOfRFllLkE596ibQol7c104QY6VXkQZPSqVRoDkrrTfKBIBwKhitzs4FdJcxBuKoPEACRwBWiqBoZ8YKZA4zW9oRcqQSRz0NZnljIOK17FkgTI60pPQDqoMIoyasrIG7VgJfH+9kVciuwV4PNZEtGqelVnjGScVX+2Hoaa92DxmgLBKo6VSkTHIqw0w6k1XkmB4oGQNuFOinZDzTWbNRkGgZsW8xkXOelXo5K5mKd0lChsDuK2be4XaCT9aLCaNPfTlbJqmJgTweKnRqCS4DS1CGp4agQ+jNJRQBIrYqVWqvTlehCLQapcgiqytU8ZpiMbWU+cOBxjBrFtQykkcDNdJq0ebZ3x90ZrnLeUFNw6fypGkdi5PlrV8DtWXZ/JLz1atqCP7RHwcDvVIWRgvSS2VzxQBqsdlsrHnArJkuxuPTNa8qgwgdiKwXspTJjGcHigSJPtm6RVJyT0q2rqpwwFVrPQS7edcSFWB4Ran1CxEIRklbnsaCiYSDdkKKkVgx54+lVEBQKDkmiEvJclM4UCgRoLGrCkYIrYGM0vljZjcRWbMZQ5G8ADpnvQIvMkfdQTTfJQsCFHvVVJWK/Nz9KkNztXpQMubFIxtFRtFGGxsqib8g/MCKfa3T3MpUfdx1oFZllEVHLocH2pxMrdXOKpPI0DHJPWlOojAwc4oHYuEsB94ihW4wXP1zWVeai4iMioWI7Cqr6pJ8u2M5I6UBY3JF981VMaEE45qr9rZ4N2BuxyDVf7SVwAevagLGkgXrxxTwUPUA1jS3UiDcKrG/mwTuAPbmgZ0TAcAjBPTPSo2aNM5ArnG1S4I25ZvpVaXU51hfHzMvX2FOwHUrPFjJ2gU5drn5RxjrXJW1xPcbQ0pBb+GteMXKp8snT3osFj0zt+FFHb8KSmYCHpTKe/3aZSGFFFFAC0oHy02pBQI88+JenqbW2vVjHneaULAn7uM815mpwea968Qaf/AGlpslsFVtwIw3TOOK8IuLaezuZLW5TZKhKspropO6saR2DfTW6GkHSnAY4IrQohNCHEikHnNPYYpIQPOjz0Bp9APWtD/wCPKMnptBGa1jisrRwHsY3U9B0rTrhe4mLS4opcUAGKcKMU7FAgxSiiloAKWkooAWiiigBDTDTs0wmgBhIpjUNTc8UARPVd6meoXNBRFtNGMUuaUc0DI3fAqjcSZXir7R5U8VmSqQSPegEY88CNMzEYJ61HFYIXLdq0JogTmogClaKQxUtIAOVH5U5LSIOSF4PtSB+KhkvtrBV9eaWoFtIArcAVaAwuKzobxWbk4NXlkDCpaYDj1pMZNHU1OkeR0oAaqZqdY+KcigU9iAtIBhAA61A+Dx60STZOKqS3Ij53A0AR3IwTWbLIEGOtS3N+pPasuSfJ56GtIoCcygn3p/2oqmKo7/SkZiRV8oGtbXpIwTWlBc4XINc9AQvOeaurLgdaiUQNpbsv36Uvnd6xRdBe9PF4Rzn5e9LlA1WuQOrYqnJdFn+U4+lUJLsOeDUP2jac01EDYS545596ka6j9RXOSXzgEDAFQfbTn7xp8gXNya6VG3g1asdVSQbc4I965c3RfIpIZDEdwbBqvZgeh282/GDzWnC574rhNN1srcYfoRgV1dpeLKoYHrWLi0SzYVsnrUoqrG+RU6mkSSg04Go88UoNAEmaM0zNIX4oAnjbPerCMB3qijYqynagRPKqvGQRkEciuWvYUinMcYxjmuqUfLg1i6xABtnAwQcGgcNGSabHiLHem3EQNxmn2bjylYd6nnXoaAe4qQ+ZHioXsZt/7sDHfNXLXrV48HigVzEjtbtGbpj3pWs552zKAAOgFbVJ+FOwcxgNpdwT1yO2KamjTlvM80qx7Yrol47UuaLBzGGbC6AID+YP9oVGdCkmXdLKQ/YKK6HPHSkosHMc/wD8I5J1+1OPakk0JpE2eawHc45rotxpO9IXMzmpPDbkLsuX4HOVBqW20Oe2Ixcbk7qUroO1FOwczMGfQmueXdo8H5dv9ahTwuFfc9w7HHRRgV0tJRYOZmEfDcDptMkgGc461E3hWEqcSybv4a6KlzRYOZmHD4cto1UEMzDliT1qSTQYJG+ZAV9OlbFGaLBzMxv7At9u0JtHoCTUJ8MWJGGtywPPLVv0ZoDmZhjw1aBQEiRF9B1p0fh62j3gRKVbrkVtUZouLmZiv4bs3ff5YDdiOKki0OBIvKMUbxjOM8H8a1s0Dr+FA7sf/hSUvX8qSmSI3SoxT2+7TcmkMKKBxS0AJTx0plSDpQA1l3KRXkXxC04xa412gby2jUNk9Gr1+uV8ZaSmo6NcIBtb74Y9sVUHaVxxZ4yhzUlQrkcCpFOa6maCkZpEX96v1FLnFM3ESD60Aes6N/x7xgcAL0rUJwcVk6E6/wBnxMSMkCtXq3WuJ7iY8U4daYKcKBEgoFJS0ALmiiigBaSiigBRSE0Uh9qAEJqNjzTiaiJoARj+tRM+DTmNV5GwetAwd6rs3NJI+ec1GDuPBzQUTAZp3QUi9KdgUCAGqs0ALZqzVaecKcZoGVJIQBWVcMFJFXrm6+Q4NY08vmNVxGI07YwenaqksnNK0nzYzVWZxtPNaJASCUqwOe/rWra3Yxya54TYp0c7K3ymqcLiOsW6UVet7tAOua5D7eyqAeTTTqcgbgnFZumx3R2bXQOaqTXmDtzWFbakxHJzRc3QLbh1Pel7NgaUt0Bnmse7vGJIB4qvLdH1qk8hYk1pGmBY+0Fjzk0ruCtVFJzyakLcVdhD1k5pwk5xUAPelB5zRYC/DyKmedVXGeaqJKduBUEpbOSam1wLZmBPBpfNNVI2z05qbOBmnYCXceuageU5OTS+YMc1E+G5zTsBG8hJ4pmaQg7unFFOwh2aeX+XFQ807rxQAF2UZU8jpXW6FfiWBVZsSdOtcefepLac286MC2AecUpwugPWLa4IAB5rRifcOlczpV4s0K4PXvXQQn5RXK1YGWs84paauMg0+kSJmoWbnFStxVN5CG60AThjuFXo2yOayo2LNWjHwBzQDLi/WoNQh861cAZJHSpEYipT8y0yVuYliuweWeqjFaLDfF9KqmMJMW6E1ajOeCaRT1GwbvMUdOa1D96qMafvRiruaaJYtFFGKBBS03vS5oAWkNFFABRRRQAtFHeigQdqKO1FABRRRQAdqKWjFACYNLt5p1FADcUlPpMUANpR1/CjFKBz+FADu34UlL2/CkpgNfO2mZqRulRYpDHdqWkooAKkHSo6kHSgQVBdIJIWQ4KuMEGp6ZKu6MgdRyKAW54DrdmdP1m6tWUja+V47VQTgGu28fafONdju1VTHNEFPHIYZ5NchPGYiA4xmuqLvE2RGRURPPvUhNMx82atAd14UumMUfmsSDwRXZkg8iuH8NsqwDI75rs43DRrXHP4gZMMU8VEDUozmpJHg0U3mjNAD80gNJmkFAEmaTNNBozQAuaTNNJozQAjGoHbmpGNQOaBoQtVKdxyc4qSWT3rLvbkINo5oGibzA3FORsGqEUwK5NSiUZHNFirF8S4707zapbzjNQPeBc4PSgVi3d3QRcZ57VjSXu4nJwaqajfO5BHODWa10dpya0jC4y3d3h6A1T+08Hmqk05PvUHmmtYwFcstN82c1FJJmod9HXmrSFcOc09cjmmUu4Y60wHl6ZuzTCQelKvNFgLMDlTU7klSarRCrB+5UsZSdiWpM8VY8oMeBT/ALIx/hNO4FQdKXmrRtSvUU1owo54ouKxCgJ4xUmwkgVPFGMdKd5fOQKVxgsW3mkkQN1q7FCWXlTQ9rkZHapuFjKA2MaljwaeYvmIIp0UG3J5p3AjaPjpUew7cYq+I9woW359KVwMxl9qi6GtOaEA1Ukj284qkwIDSU40zvVCGnOaSnkZ4pCMCmB0Og3rBvLJ4rvLGXcBzxXlmnzmK6Qjua9I0qXdHXNUjZ3Gb6YPen9qrocAVNuzWRAkv3c1mO+WIrSl+7WNcPsloGi3AfnzWgDlMA1mQOCvFXIXJagGX4T+7AJyRVhTxiqsRqwKCSC5UAg449aQNgcVYnQFeaq47UAi7AobBq1juKq2nYE1dxTQmMopSKTFBImKMUtBoGJS0lAoAKKWigBKXtR3ooAKKKKBBRRRQAU+mUtADqKTNGaAFopKWmAUo6/hSUo6/hQAf4UlL3/CkoAa1MI96kao6QwAwKWiigAHWpB0qMdRUlAgNGOKKKYHJ+N7BZtFmlEixtEN24g547fjXkNxO1xKHYYOOa+gr2BLi3kikClZF28jNeC6zY/2XrF1Zby4iPU1rSNIvQpClAqPcTTxkCtijotEvFjkVGrvrRw9upWvJo5TFhl+8DXoHhm/+12ytJIFbpiuepG2ozolqYdKjJ56U8GsiB7dKbQTmjHtQAZozSZpuaBkmaaTTN1BPFAh2aaWpm6msxzQMV2qs7HNKznNUbm6CBsmgZDdzbQRmucvb5lmxx1pupaiWchGxWNLcFx8x5FawgUa/wBuIXk0q6iB71hGclcZpgnYVfsxXOifWlVcHis5r933HdkHpWc0u8c1Hux0pqCC5de7J96rPIWNR7s0Zq0rCELGm7vanHmk28UxCCnCmiloYC5pO+KUdalijLHPagZGq/N0q3FbBx0pyWxyMCtazs2IGRUSlYZSh09m+6KkawlUd66CG1CdqseSCMbQaxdQZz9tpvdxk1omxQ9BWiIeeFqTysCpcmwMG4sfkOBzWZLZu4xg8V1sqKVxiqTQKP4apTAw/s+1QKsxWvQ1ee0DkEDpU8cOAARQ5hYgWDaoxikaEEdMVfEYxTTEOtTcDBmtf3+V6VZisgeTWl5S+gqQKFHanzhYz1sQOarzW+OlazNhc8cVQkkVjwRRzAZsseOvSqcgzkCtSas+T5Ce9aRYFMxH6ioCpBPHSr27gnpVWZgTWiYiGnMPlpKCciqEJExSUEcYNei6FMJIEbPUV5wcV2vheYeUq9Qvas6yugR2iHiplNVU9R0q3HXMJiy/cP0rlruYi4IY9+K6mX/Vn6Vw2oXCi+ZMHrwaBxNW3ucHGa1beXPeuagm2ck8Vr2EgLE5zmgp7G9E5GMmrKycisxJu1WUkz3oMy/K25RzUIHNND7h1p4FAiaBvLcZ5zWhxWYAdy4PetFTkA00JjqTFLSUyRDSUtJSAKSlooAKKKKACiiigAooooGFFFGKAAUtGKKBBS0lO7UAFFFFMApR/SkpR1/CkAf4UlKf6UlMBrd6YOlPam0hhRRQaAAfeqTtUY5IqXtQISiiimA1l3V5p8RNFjR01O3T95ISs3uMda9NrA8U6XNqmjT21qQJvvIW9R1H404uzuVHc8MXrUgHrUr2k0ErxyoVZDyO1KsbN2rpuaDcVuaBcGKQqT7jFUUtG8rIHNRZmtmwMowqJO6sM9SsJxNEpJ5NXsYrl9C1JJYY1cjPtXTBwRXNYljqCeKTNNJoACabmlJppzQAd6QmjdTTQAh5pjHjrSk1GxxQBHI2BXPapc7Eeti5l2gljwK4zWL0MXUfrVQV2UjKluN7tmoGfJ61EzZOabmutR0ESE0c03vTqYgoop2OKQDRS96XbmgJzQMKKmSMscYqdbI8Eg0uYLFLFCxljWp9hJHApUsZFbJAxS50FitBAOMir8VoD83T2qRIwBjHNXYI+BxWcpjIY7f5hha2LaPAHSmJEBU6fLWUpXGWVUZp4GO1Row9akzUgLx6UnFHamEnPFAhkinNRbMk1aHPWmdzgUDI0i9elBjAqwgzxUqW7O2COtAFAio9wzjNbX2IAcrVWfT1aXcgxQgM89elMaTGd1bUem5UGszVNOaJiwOFpoDIubobSAcViC8Imbmr91AVGecetYk+Vc4raCQGiLsHqarTTBjwapBmxTdzE1fKK5O0hwcVAxLU8ZI5ppHeqSENFHaj8KQketMQDBNdLoPmCZdmdveuaXjmuj0O7ZCsROVPQYqKmw0d5aOWiy1XomOaybZsKPStKGQYxXKDLMnzRMPauD1RVF2G9Tziuzmlwjc9q4PV5ZPPKqO9VHccR7zbAAoFaekzO6n2rl5ZW4BzW9pzfuFZTj1qpR0Hc6BX+bjPvV2F8Lyayo2J5JqwkjCsxGmspLhasPIEYEnisuCY5yeopzztJMF9aCbG/EA6BgKvKMKBWdaOdqxnoK0l+6M9aaIYUUtHFMkSkp3FGKQDKKfikIoAbRS4pKAFpKWigBKKWg9KBhRRRQIKBS0tABRRRmgAooopgFKOv4UlKP6UAHb8KSj/AAooAa1N4pzU2kMKKKKABfvCpBTF60+mIU0lKaSkAVHKuU461JSHOOKYHl/irTFj1i5ld87wCEA7VzKRAEMBjmvSPFNmjSCf+Nl28VxTRqsgULxVRkbrVGtY2UbQjABzWP4j09oglwoyvQ8V1WnhBGMDtTdTtBd2jxAc9qlSs7gcj4fu9kuwH867+1kMkat7V5lbwS2epBHO3a2M16NpL7rQE89qqa1BmgCMU0mg0lZkh+NMP1oY0zdQCFzSZppNJmgAzUMzYXNS1XuXwtA0ZOpXGy3JJ4FcPfT+bK2DxXRa9MRAwB61yJJya6KUdLjYlIOtLRW5ItPFR0oPNICUYFG7tSHpT0iYikUKozU0ac8irFtaFl5NXIrE+Zg1DkAyCIZBxV9bfcOKasGztVmNSO1YtjJUhXaBgUrIuMYHFOB4xSYJNTdgReSrdqmiTy+1TxQ5xxUslo2AQDSbAj3DHpT15qu8bhsc1p6XaGTJbmgCttkzhVNWVjfbnBzit6OyTZwOfpTzZLjmkTc5lWd5CgU5FaVrZeYORz3q15Cwu3y9au2qLsyB1oFcqxaWqvu65qw+noyEkDIHargXFO4FAuYwPswQk471btUUHkdelTXEQJI7VJbJt20BckMI2k47VmlAJdh6k8VtvgxsMYzVBoB5wf0piTJIIVCgYrJ1mIFWG0kH0rbXgVVulLnoCPekNPU4S9tJFgYlCF965W6j2yc+tel6wgaML14/KuA1mEK+Qa1pPUvcy2AxxTAOaXjFTRRhjW4iPFJjmrBhJOBTTEVOCKBkDdKhIqeQAVEelNCEFa+kZ+0oQehrJArd0cqky4XNRU2BHYQyYUc84q/BKccVipKM8Vct7lVcZ6VyjaL1zcLHCxccYrz++vGknYggDNdvdvHNCy5ABWvOJ8CeUZ6NitaSAsKfNfJP41v6cQI8Vztqw3DPSuhslyAR0p1Bm0pIUVOhyKrocqAauW6ARksetYiY+I847U9WxMAvNMX73FTxAeaMDvQI17d9pAxya10+4M1kQ5J4wK1k+4M9aaM5Du9FFFMkKKKSgBaSko5pAKelJRmigAoopaAEopaKAEoFOxRQAlFLRQAlKBRRTAKKKWkAlKP6UUo/pQA3sPpRQOg+lFMBrU2lb71J3pDCiikFADl60+mL1qSgQlFFFMAooooAydatmms/3Y+ZTnmuLuLba33cfhXpEi+YpUnqMVyOo2v2SV43yUkOVYikaQZQsOABnpV9h3qrAm08AVe2/LSLZxPiC3KSiZR0PJFdDoNwJLVfcAU7VrRJLV8jqKo6KrQw4Y/dNVe8QOlJpKgSTI5p2+pJsPaoCTmlaWoi3PWgZJk4oFNU08YoARqp3TBUOauNVW5QGM0DOJ1+YN8orncg1ta+pS5571iCuymvdExaKKKsQtKo5zSjFLikBIoDHFXIlIGKq265PStSNVUDNZyZRLbcYq6rAHI4PfNZr3IjPy8VGLsyE81DjcZtK69CRmrMKbvpWRGd4GM/Wt3T4g4UE96zasBL9iGzIBojtHA3Y/CugtbddmMVI8CgfdFQTcz7C2A5kFXnt1IIAxmnRRgN0qyUytAmzCeECUqRWpp8SxqSetJNAucgc1PBhU+lAXLidKcSajjfIpSaCStcjJ6VJb8DFEuDSxYxxQMsBuKXdkVHmhW5xQIJAGoQbaU+tR7wDyR+dAFknK1C33sU7zht4bFUpdRt1l2tIC3saAsXARionpvnIMFiD9KZJMjEBSaAKGqBfL3D72K831yT96R7813Or3iIWjzlgK861KTz7gkHPNa0ty0UkJZsDmtrTLNpWAwfrVnRdELkSSj5euK6aGwWLBVf0qp1OiGjN/sdIfnkGc9qz7+zBw0YAA6110luzJyD7ViahAI4ySKzjJjOOni2tzVdhV+8IGe1Z+Sa6Islj0FbemOI1JI5rDQ81oWshDgDvSnsCOiiuEI+Xk1KJSTxVa2QbMgVLkDrwK52iiZ5GdCC2OK4+9A+0uAcHNdc3EDN2xXIXaMbhm9TWlLcJbDoPlwOtdLZTYjUbfxrm7YjOO9dLYDZGCRRMSNLecelSJMw6HiqxcEcU9DxWIzShkDjjirsHMmB1SseF+cA4rX0oyTXH7zBC9x3oJZu2kRfDH8q0eAOKZGuxAAKfTRkwooooEFFLijFADe9LS8UUAJigClozxQAYoxRmjNABRSUUAL3opKWmAUUUUAFFFFIApaKKAClH9KSlH9KAGj+lFA6D6UUwGN1pO9K1JSGFFFFACr96n01adQIXtSUppKACiijvQAVQ1S0+12pQY39iR0q/R19BQNOxxjQtBjcenBqxGdyA1o6naFEeRUBVvvD+tZ0QCjb7ZpGl7kV1GHgYGsWLbDKyD8q2rxiI+K5hiReFiSaCkbazZxzSmT3qlE4NOaT0oCxYM2D1pQ2ao+YD3qxCc9aAsW1JqUGoAV2+9ODUATGopkytPBpsj4GKAOM8S2g4cZyOprlSOTXea7GWtJHGOBXCY5JNdNJ6AxtFBpK2JHLUq81EtTKOKTGXbeLA+lOkk2j6UW78EeoqK5zk1nuxkEszMcU62zv/HmodpzU0LBDVWsBu2uxSAe9dJYQNgMq8etcrYo00isDwCK7ixB8leMDGK5pjNS3xsGetTOARVWLOat7h5fNQZsiThqnPQYqhLdLD1OATR/aMMcZZpBj60DsWZT19qZEwJxnn0rC1DxHFCyqg35681Lp2qwXAMo+6eMehoswsdAvtUmeKoJdpwcgD1Jps2pRRDJkU+mD1oCxebB4NRxTKrFMiufvtfZEOwYGOprDtvFMvnv8obHrTUWx2O/edFOC4HrWbc67bQEjdnFcff67cTLkDb9O9ZSXMlwxL/rVKA+U9Dl8QQBBsZWLDgA1zl9rU/2ksjYx2zVFYJvK3RbQMVV8mff+8XPPWhJD5TUPiS5wUMjYIwRWJeancCTdG2zJz05q/wDZAqfKOTWffWMvVQW9hVx5bisR/wDCTaskYVbjp6rSHxRqZHzznPsMVDDpN3PIFWHr6iug03wfg77pg3fAqnKCEZC3d9qgKc5PVu5rV0bwyRL5t0dwByorprXSbe2G2NAB61fSIL+FZufYZDFaRRqoRcYqwIlFPHSisxXIpfuda5vWztgY/wAXaulkGRWBq0JlQjHanHcEcDdOzNyKr5GKt3y+XJtx3qpxiuuOwMUdatW74kB96qipYvvD602gOttHVoGJ6Cl4biqtif3O0mrqYHauV7lIG/1ZQnAxXNX2A5C8jNbt85WA7eprnZW3cn1rSmJiWo/efU10MD7AAawbcfMCB3rbWNnUN0omCNO3/egn061ORgYFULaVoTjsetW/M3DNYsY5Cd1dF4dBe5mHoBiuaLhTnOB3rqfDilZpGUAKR1pCnsdOMAcUvFM5NKM0zAdRSc0ZoAXNJmiigAzRSUtABRRRQAUUUUAFFFLQAUUUUwCiiigBTSUUUgFooooAKUf0pKB/SgBB/SikH9KWgBjdaSnEc02gYUUdqKAHLTqatPFAhKKKKYBRRRSAKKKKAGyoJEwccjBFc/fWptycHgnGfSuiqte2y3NvsyQeoI9aCos5mQExHPpXJX0pguyB9yu1ulYpIoADIOa4bWGMU25xx60R3NUWre6BHPFTySgLkVkQSiSPAHSrhxtAJptDFe4w1WredWHBrMkwTxTrSVd2AwzTsBtefjvRHdruwTVGZwkfJ61mG5PmgqfunvU2uFjqhIaR3ycnmqtpKJIgxPUVKzDrmkKxR1LDW7qx4PauDuI2SZh2zXb35LxtXLX0GwFiOTW1J2BmV2pDTj1pO1dKJFXrVhKrA4qVCeMUmMup8opTzwetSWyg4zzVmS3DlSo6daybGUGhIGcVHsxz6VtNakw/L6VmGPaWDA0KQHUeHLWBoFdl+ZvWuoQBVwBxXHeH7vaVgc8A8Zrq1mBORWMviAsq+01Ksyld3c9RWfPOEj37hWNqHiD7HDlVBkPAFSlcVi7rl0qWzAMAw5rkrvUZpYwmen61nXmp3GoSkyMeTwBV6xtfOCg5z3rVR5VdjQRIZwGJq1BP9mYgBhntWxZ6cgwMVpLo8Ug5GD9KhyWwznYr+SVtuT+daCRzSAbIAT2ZjWimhxRzbht/CteK3CDCgcCk2ugro4fUrK6Rcsm5j0xVG30e6HzgYJ9q9Emtw38Ip9vEka7Qo98ijnaC5ztp4a3Qo8pzkZNTpoMMUvCjB65roiQBgY5qNkBOaV2K5nJpkWNp4HoKJNLhB+RSa0gtTqgwOKBXZif2eo6AU77EgGNgOfatpogRxTTEBSDmM2G3WNcbRVgKAMAcVYMIJpCgAoC5BgUoU4zUm0UbaAG9qYTg098AVAz+tAA7cVianOI0JPStctWPqqA27E9hQtxo4vUcOd4rLJwat3cuZCvpVQ12Q2Bi5qSLIkXFQ1Ytxls03sB0Fsw2DNXPMAHFUbZPlzUsjqBjpXO9WUR3l1uh21jkZqW8ly5A6Cqyv61pFWEyxAMMK3IblTGFOBisBH96sRyndjNKSuBrNMA3Bpy3O3qcisxnNG87Dg81HKO5sybrq2Hl9a7rwypOnqW4JPNcFpE8XypuI3GvSNGi8qzjUduah9iZ7GrjFLRSUjEWkpaKBh2ooooEFFFFABRRRQAUUtFABRRRTAKKKKAClNJRQAfSiiikAUUUUAFKOv4UlKOv4UwGjp+FLSDoPpSmkBGxooamg+tAx3akp3akoAetLSLS0CCiiimAUUUUgCiiimAUdaKKAMTV7Vo5BdRZ7B1HeuG8WRE2wkQDb3NenXSeZbumQMjnNcDrFurwzQOfkHFJaM1gzldL3MpPBwPWrc0hA64rAh3QTsqOQVbA57VoSzloxu61s46lizXhGVBx9KqQ3BWfPSoZmPJFVt5zmrURG7Jcuy8npVeKXdIR61U+05j206CUecDnFTy2C51dm5ECr6VZ3571jQ3gGBmryybhnoaxaGNmbBPesrU4AYd4HOKvzSZ4zUEw8xMMOKqOgM5JxhqZWjfwhHLIvFUSM9q6k7kje1KpIIpKO9MRpWsnI5rZgG7HvXP2py2K6XTQGAGRWE9CkXo4AQOBiqt7p5dS8Y5HatWNBgDNSFMdKx5rDOMgMkNzk5Ug10dpqrbArjcB0Ip02mRyOXC4bvVVbCSEsU/KqclICfUtSVLYszAMRwPSuNuLqS4cl278V0F3otzeEEnb9aojw5OpIbt0xWkOWO4ihp9v590qZ5rtdPsBFg9TisbSdFkhu97E12NnHhMMORUVJX2BEltEFrSUgDp2qkAQ/HSrSHNZCY1ly2alTpTggNO2AdBQK41hUIB31OQabt5zQCAITTxH0zSqKfmgQ3ZUirgUlOB4oAXFJjigmkzQAhFMepT0qGQ0AMPWmscUhYUx5AenWgY2RuM1XYmiV/lwagViT1oKJ1GTWXq0iwRMWIwfWteLGcmuU8XXKLEFGdxanDcDjrx1a5YrUGaG5OaO2K7UrIQVatSARzVUU5HKmkwOi89Y1GD2qvJOGU5NUBcEr9KiaYnis1HUdwlYlzzxUefekbmkHWrSETxnnrV2JSWzWenBq6j/AC8Gkxk8jdKWKPzARnBqrJLtHvViwmDSAHuahrQDY0GBZtWSGTAjIIDe+K9T0+2MFuqltxAwTXG6JYxPewuB9zkjFd8v3emPTFYt3ImLRRRSMwooooAKKKKACilooAKKKKACiiigAooopgFFFFABRRRQAUUtFACUUUUAFKOv4UlKOv4UANHT8KDQOn4UGkBE2c0DrStxTehoGPFFN5pw6UAPXpS0i9KWgQUUd8UZHr0pgFFFFABRRRQAUUUUAMl/1bfSuV1GGKeCQtH1PWuqk/1bencVzlyCzuD91RwKTLgeWaxEsF2zxqFU8YqGDMseTmtTxDbfvXkwwGeKo2JCphhmt0/duadSJ0+Qg1Qddp5rYuQoGRWZce1VFgQhqejYNR0ufSrEaMU5HetCG8JQL0xWArsO9WoZucE1EojNcy7j1p+SV5qCIrgZNTtIAtZDM++UFeM1jvwa2Jm3kjpVAwbmxjqa1iJlM0lTzwmM4xUIBzWiJLFsQp5rdsp9pUDGa55Wwa07Lc8gI6Cs5opHXW0m8DPJq32rLsnwADWknOOa5mMcvXpUghU8kU0DFSqaQCqtKIlPYGnDFPUUCES3QNkcVYRNtNQVMooEKqCrCRgCohUysMUCH4xRSZozQID1ppxnigkUgoAcKXIptIxxQA/cPWm7+eDVZ5MHrTUly2O9AF/OcUEgDOaqTXIjUc1A1z8mc0AXXmCgnNUJLpkPzHINVJ7vcuAaqNLnv060FpGl9p3Dio2nx3qksoBGWqKaf5vlNAWLck+e9JE2WqkshNPWXa3WgZqTP5UYauF8SXnnXJix05rprm7LRYLdK4rVSXui/XNaUlrcRnYpvepKYa6hCUUUdqBDweKWmIcdaUn0oGOOKTGRxTc0oJpWAcODVqNDtyarr1BIq4ZPkwKTBDZMUWMLteRuM7Q4BPYVC0h75/Cui8O2VxNBKi8tJ91cVM9IjPRtFsVhHmA5LqCT2Nb4AxxVPTbYQWUSYOVULzV2uYyk9RBS0UUyQ7UUUUAFFFFABRRRQAUtJRQAUtFFACUUUUAFFHFFABRRRQAUUUUAFFFFABSjr+FJSjr+FADR/Sg0g/pS0gI2pmakbjtUZBzmgY7IpRmmDmnjpQA4khCe/asHUNXuIWIgUbl4yy5Ga6DAIxVea0hdDlcd8igE0tzzybxhrEFyf3iSqTgRLHiuu8M6lqGp2Rmv4BC5bgAcFaIdFthdmYRhWPJ7g/4VtxoEQIOgFO6Kk09h9FFFBAUUU1nCDJOBQA6ioILuK4Z1RgzKeQO1T0AIwypFc7cIY7p4wOD82a6OsvU7dyPOjXcw4K+tJlRZyOr28ctrIJFHHSuHDeXM6Lk49a77UleeOSJFzIBx3xXDahbPBK3/AD0X7+O1XTfQ1RDKxZOfSqJU4Oamjm3/AEpzLz0rbYCkRg0lW3i4quyEdqtMQzmlVypBowabRYDWgnUqOeaneRWXrWKrlelWEnJHJqHEZOzYfrS4LNUHJOetWEPQ0gI7gLs56is4nkitC5yRWey4OauImJkVr6ZMiht3foaxu9TRSFO9OSugOutX3SjB4rWibBFczpjsxDZG0da21nx0NcslYo1QQRT1qhFKWPNXEbjJqBFhacDUKt708MPWgCwhqVWqqrVJux1oAtCng4FVfNXb1prXa4xmgkulvem+YKpfbF29eahe9GcUDsae+mlwW3elZ0d3kkGlkuPegLGgZ1Heq81yOu6st7r5jg1XluN3egdi7JdbmxmmG52AEHms0zjNRvPnAFOzHoXri5Zjncc0w3b7dpqoX4BpvmHNOwaFhpWPfmmGYng0zccU09aQD/NJ7UBhnmoicmmlmDAUwLIY4pjuRzmljOVHNVL6Rk4BosAye4681h3p5zT5J3DnJ4qlNKXNbwjYRExppPFFB6VqSNzThTcGnCmAUU4DNNI5pAFOwcUAc07tQA+Jcmp+gqsrFaeXOOallEkQDSjNdx4ZDCeI89e3YVwQPGQetel+DrCXyN0qlcKCM981nU2E9jvIeUyfwqSo41Coo9O9PrAyYUUUUxC0UlLSAKKKKACiiimAUtJS0AJ3ooooAKKKKACiiigAopRSUAFAopaAA0lKaSgApR1/CkpR1/CgBi9PwpTSL0/ClJ4pAMbrTD0pWzmkzxQMjLhepx9aRZ13bcgmorlVYgZp0Nou30oGW0fcM9qc/KkAUKqqMAYp3FMkgUMW9qdK5VcipMAVFcn5M0hjRMO/6VIrqaphhTgT6/lQFi7UNyoeMrjPHSoN8nTdx6VNEzOy7jk0AV9LsGs433ODufcBjoPetCl780lAN3CkIB69u1LRTEUH0mFpFcIqMrFvlPU+9YOteFY5YZZoIg8xBJQHG81134UjLuXHektBps+eSDbuyupRlcgxnqpqdZA4JrsfiRoiokGpW1t+8Zys7IOCOxNcJBNsT5sHPSumPvI1TLZGRUbR5FLHJuHFP7daBlNlx1qI9asS47VXJqkIKXdTaTNMCdZSOKlWbtVUdKA1KwXLrTKVxVKQ80bvemNzTSAbSg0lFUI0bK6ZGCituOfaoyevWuetsBsk1oxyF2C5yDwaxnEpHRwSDAIq4sh21hwSmNNvp2q/HKWxzWDQzREgxT1kGOtVFfNKZNvU1IF4TbTTJbpQDg1k3F95Y461nC9fDZbJPNVygbbXrdA1RG6Pdqx/tZzksfypDc56GnyhobIu89+KY9ySRtYVlC5A6mj7QwXg0coGoJnB5PNS+Y7rwazIpmY81P5+xTk0WASS5dXxVd5yCTmo5Z85NZ09yQSBVKIFuW6ctwaesjEDJrKjnLNg96upJ90VTjYC6JGzyasRtk/Wq0anqRV6BM9qzYEoX5aGQnpUyqfSpAoPapAqeVQ0R6gVd2DFIU4ouBSbKLnism5k3Fue9al2+E21izjnirjqBQn6GqTVbnJqo2c10RJY2iiiqEFFFFAD16UtNX0p5wKTGN5paM5FKooAO4q0kAdcVGqY61oWsO8D/Gpkxj7bRmuEyrhSD3FeqaA2ba3TO4om0tjrXEacfKdDjK9x616Ho6ItspRdqNyoPUHvXNKTbJlsalJRRQZBS0UUgCiiigAooopgFFFFABRRRQAUUUUAFFApaAEopc0lABRS8UcUAJS0lFABRRRQAUo6/hSUo6/hQAxen4UHpQnT8KU0gK07bVzVdbjnBFWLkVm85560FItAhm+Y/LU6TAVnB+9TwhiMmi4WNESAqPWpKqwIRIc8+lWqBBUF1/qjU9QXQLIR6CgEUlbinbqbjikwT0oKsP31LAd8q84xVNmwDUEN3iYLJx6YpBY6Giq0F7BcKWRsc4ORirGQRkHNMmwU122LnmnGo5yPLpiGrcIeGBFPWRGOAazyTk0seQc5pDsTalZRX1pJBNEHjkTDA+vavCNW06fSryWCVCqqx2nsRnpX0BGMoMk1geJPC9trljJE3yS5ykn901pCVmVF9DxWCQjpxVkSZ4zT9c0240O/NlMMsMFZMYD/AEqjExLdelb76lk8lQkDNSM3FRMaEA1sZptB60dqpCEzS7qbSgiiwC00mndqbTAKKKSgCVJAKsQ3Gxs1SpQcUmrjOjt5kdM7+avwTAsBniuVimKDrWjZ3TEnntWMoDOl8wAdarzTHBIaqXms6celMaU7cE1nyjGyXAOQevrUG7JNJt3se1PRNvXn3q0rAQu5zxSbyBmlOC5FDR4XNOwhnm5ziplclcVAqnNWApC5NOwE6ymNAe9NluiV61VaTg+1RF8nrS5Rj2uCoPNU3kLt9akk56Cotp9KtCBW2mtO0w+M1nLEx7VoWsZUg0pAam0qB2BFWrVqrA7gAaswKQRWDGaCDIpwFMQ8+1WABt4qAGYwailfAp5bmq1y+F5NAGfeudxFZUsnUVbunMh4ODWewboea2ggZSlYlsVC3SppgQ2ahODWyJYyilI4pKoQUU4AUoAouAgBBFObpS4prdKQwA46U9eoqLOODUo7UATbuKu2jlUxgnNZqgswArodNs1MYY8n09azmM3fCcLahPKsuAsRBX1zmvSI0wAcAdulcj4Zsfsu/IAkcbvoPSuwXO0A9cVzvcibHUUUUzMWiiikAUUUUwCiiigAooooAKKKKACiiigApeKSigBeKSiigAooxRSAKKWigBKWiigApR/SkoB/lQBGn9KcelIv9KU0AQyYK4NVjb8e9W25OMUmKBlL7JtA24qVI24BFWMU4daLDuORQowM06gUUEhUNwTsIA5qaobjiMkHFAFXHajFL3ooKKdwGD9MisUpL9rJDcE5+lb06msrH+kNSZaLEZkx97g9atR+Yi4SRl+hqGPHSrSjjigTHJdXCY+bf/vUskrzAbjxnoKbinhaZNgHvSn2pRSEZoGXYM+VzUhGcVHD/qhUlMg53xJ4dstXsXWeJpGTLREH5lPsa8SZGimeJoyhRiNp6ge9fRrqHUgjrXmPjHw1cPfrJaxoIXQ/Pjo3XFXTnbRmkWcFu4pM03DpK6MclTgn3pxHFdBQxutMJp5602mhCUuR6UE0lMA5pe1JS4oASiiigBKWinYoAKnhcoc5qCl3EUmhmpBckDGetTF9zCsuF8EZq4sqlhWbjYZaAPapY1LdaSMAgVZSPb1rNjKfkHzs+tEi8YNWpGC9OtV2Oepp3AhCgGmu5PANSnA7VHtyaaYiAjPHrQIgOasKgPNWIrVnOMYz3o5gM/aM1MtqXxgcVswaWmcsuTU88CxphFAwO1S5hYwvIKHGKnjWpn5bFOWM9PWi4wi3GQDHFakaYAzUdvCNvvVo/Ss2wFWrAPy1WBxTjOBxUgMuG2KTWJNdszsCeKu6hc/wk9aykiaZ8jsa0igHcsvPFVbhvLzitKSERxZJFZVydx5rRAU5ZN5qHFPfG6m1oiRp6U3vTyMim4IqgH9qOM0gIp+KQCZoIzTttGKQEW3mpkXimhc81L91OadwJ7aIMwrqNFhZ5lUDgGuaszhgcZ5ru9CtlTD5+9WFRj6HQ2MZW4z+Fb6fdrDtf+PnFbg+7WJlJi0UUVRItFFFIAooooAKKKKYBRRRQAUUUUAFFFFAAKXiiikAUUUUAFFFFABRSUUAFFFFABSjr+FJSjr+FMCNOn4U40yPp+FPPSkHUjPWkpTQOlAxMGnDrRQOtAEg6UUUUxBUUwyp+lS1HKMpjmkBVxQRTgKDQUV5fu1lhD9rO4fL61ryLxWY06+cUAO4flSKROqgHoKsJ0qtFy3Iq4fagQg604UgFOANMQvFI2ccUooNAFyH/VL9KfTY/uCnUEhVa5i81Qu1SA2cEcVapOPSgaZ4z400ZdL1DMUISCRsoQOd3fNcsTkYr27xZpA1XR5YdoLqN6nvkdq8Wu4Tb3LRcgj7wPY10U5X0NE7kOKNvFAbPFBNagMNJSmkpgLS0gpc0gG0UufekpgFLmkooAdTaOaKAHgmpEf5xzUVPiGWqWB0Vqm6NTnHFPuZfKOMg4FVLa42gc4wKhnl8+XcD3rG12WTm4DcnimmQdarsQB1qN5OODVWAsNISaQN2qskmWqZV5zRYRbjUk+gratIwFzWNbHLYNbET7V4NZTGi8GA7iq07AmonuCHC55NNkbI6VAFWSItJuBp8YO7kU8e/Ap25OoJ4q7gXYcDrTpMB/lOc1RacKvWiO8jBOTnPvU8oFieTYm6su5u3XkHAqa7u08vHHtWHcyk5+bNXGFwJZLoytyener1pPsX1rETluBVyOTYME1coiL93JlayZH3NU0txu4Bqox704oCNuaZinFuab3q0IQ8CmbuKkIzTCB0pgIOtTA1Go5p4HNMCTmjGaMipo0zzUAMWPAz2ocDFSz4QKBUSAyEgUAaGlKHUgjOK7XSt6xha5DRo2VmPvXZWAJx61zzeozorIbWXIznvW0OgrKsV2he5rWqUZSCgUUvamSFFFFIAooopgFFFFABRRiigBTSUUUAFFFFABRRRQAUtJRSAKKKKACiiimAUUtHFIBKUf0opR/SgCFP6U49KanX8KeaBsjNHalooAKUdaSjvQBJRRRTEFRydKkpknTFICuCDSEcUuOOlFBRDJkAn1rHc4ugMc1ry56VlPGTeBs8UiolyMDGasLz0qug7VOoxQIeOlOpB1pwpiCkIp1LigCzF9wU+mRfc60+gkWkoopgMkTeCPX1ryHxZo32PWGu2GEmPOOlew9qwvEdhFe6VdW+xXdkJTjoacZcruXFnh0m3zGZfu54NMNWb2yksGEbqQcdxVbqK6o6ljTSUrCkqhB3pSKTvTqAG0uKKWgBtLS/jSEUAJRS0tAAKcpxTM0ueKTAm84gcGgS46dahPShfvUWQywHZutISaRTgUEikA+IgNVxX3dKz0PNWYnAqWMvA7CCKsRXYXIzzWe0ny8GolYiTOanlA2ll3kHqatIcpk5rIhk4BJ4qz9pGNu7HpUNDuTzTdh2qnJclTgGmPPhueapXEwY5HWmogWGuS5xmhpCi9aoJJ8+SaklkyPar5RDzM0nU8VA+SaRZSowKC26qSsA5TgdaGl59ajzTWNFhEgkpC1R5oJ4osApxQSOtM3UFuKdgF3UAZpmakjBNMQ4LinbeKTpTs0hh0qRZsVCTRSAk+aVsVoW1uAn161HpqI0h31peWN+FqJSsOxe02IIuMDmun0yH5SSOe1YunwfLyOldHZRny8/pXO3dgzStfvgZPB7VsrnFYlqjLOGZztzwB0NblCMpBRRRTJCiiigAooooAKKKKADNHNFFABRRRQAtJS0lABRRRQAUUUtIBKWiigAooooAKKKKAClH9KSlH9KAIU6n6U40xDz+FPNAxO1FAooASlHWkpR1oAfRRRTEFMk+7T6ZJ92kBB2xRSUUFETDHWsp/nnHsa1pKzGTExPTNIaLEdWhVVOMVaFAMXFLSU6mIKWgdKKALEP3KkpkRyn0p9BIUUUUwCqdxEWYvvII7Y61cprgEYIpDueO+LrKddUug7gxdU4rkVPr2ru/iG0puIZolPkbSjt/tZPFcMoyM100noaiNTMH1p74zTa0EIKXNHakpgLmlptLSADRQKXigA7U3NOpvegApRSUvamAtAxTc0opAPDUtMpc0DHCnq9Q5NKM0mgLG/Ipd31qANg0u896VguX0bMYBoaUDp2qokhA60xnJOaVhk7y5Ymq7Nk80m6jimkK4vTmnFuKYWHSimAtJmlxmkPFABmmk5NGaSgAzQTxTcU6mIbnnpS8+lJ3p2aAEqWM4FR05elDAkJpM80hIxTSfSkMd1pRiotx9aljyW5oAv2fygmti0QvIDjisy2j5A/OumsYcICBxXPMaNSyUInPetq3wFrIg7A9q1oMKvNZCZoQgF0+taorIhY5T61qowI600ZsfRRRQSFFFFMAooooAKKKKACiigUAFKaKKAEooooAKKKKQC0UUUAFFFFABRRRQAUUUUAFKP6UlKP6UAQL97NPNMTr07U80DY0UpoFBoASlXrSUDrQBJRQKKYgpr9KdTJPuHPNAFeloHQ0hPSkMZIODWc3MuD0FaMvQ+9ZrnbNzSKRMOlWl6Cq6jgVZHAoBiiilopiFHSlGO9IKWgCeI/J61JUcJ+QcVJQSFFFFMApkgLLgdc0+jFAHGeN9LjuNEcOwWRW3jHTNeR+WQ+0fpXuviO2a50i6jTbzH1Pb1rx57RImdfvbRw1a05W0NY6oynUr1pvFWJlINVjwa3TGL2ptOptMQUtJRQAopCeacKMUuoCUhoNFMAooooAKKKKAFzRmkooAdTgRTAaWkA8mm55pCaKAHbqTNJRQAZoJ4opDmgBaM0UUALuNBOaSigAooooAKKKbk5oAU4pB1p2KMUwCnj7tMpc8UmAhNFNpe1ACjk1YgBMqr6moVHNTRghgR1pMo6KCBdwVcZ710Fmu0Y7Vzuklnb5+tdRbqBiuWb1GXoo8c1eiXctVovu81ct25qCWXYF2qD6VSvtaGm3UKuqlHcBm/uir8bD8utcb49uDa2tvIigszkHNNK7sQldnoUU8cyBkYMD0PqKkrzHwX4uChNP1CQhy37qXtz/Ca9LjfeO+RVNcu4mrD6KKKRIUUUUAFFFFABQOlFLQAUUUUAJQKKKAA0tJRSAWiiigAooooAKKKKACiiigApR/SkpR/SgCBPX2p5pg+97Yp55FA2J3pKBRQAUo+tJSr1oAf2ooopiCmsMqadSHpSArkHt0oIp3TpRQMikHGePpWVN/rc1rvwprLk5mwefpSKRLHnPNWh0qunUVYHSgGLS0UopiCloFFAE8P3akqOH7lSUEhRRRTAKXtSUYoArXUCywuj8hwVIryabTjDe3EGPlhJRT13c16/LnYcDOBxXnuuWTWWo3J8vZHIdySE/eOORRF2NIHDX8OwkgVltwea3LptzsvUGsmePnj1rpgy2Q0hoORwaTNaEi4NGDS596PxoAbmlpKKAFxSUuaQ0AFFFFABRRRQAUvGKSigAooooAXmlpM0d6QC5ozSUv1oAKQ0tFACc0c0Z96O9MBaKKKQBSHrS009aAFzSY5opQaYC9OtJQTRSAQGjkmigdaYBTuQKTvTgDnpQMcmT2q5BDvIANNt4PMI5rY0+zVZcnnHSspyGXtMtmQlj37VuwH5selVUIQAYqeFsH61zPVjNRTx7Vat/vDmqMRJXmrluMydaRJqRg54/WuK+IcMh0yOUncqyeldtE2Peuc8cqP7CkOR8uDtP1q4bkrc8njlKNz0znjrXqPg7xM1xELO8nCyR4CMf4l9z3NeXAhxmtKxu5LWaO6j+/F/D2I9K2nG6KPfAQRkUtYWg69baxYpPC49GTup/wAK3O1YGTVhaKKKBBRRRQAUtJS0AFJS5pKACiiikAUUUUALRRRQAUUUUAFFFFABRRRQAUo/pSUo/pQBWB5/CpDTON3A7U+gYgoopTQAlKtJSrQA+iiigQUjdKWkPSgCIilI4oNFAyNvunPrWXN8k7le5rWYcGs6f/W8UhoVemasr0qsg7VaXGBQNhSjpRQKYhwo70UUATQ8DHvUlRRd6loJCiiimAUvakpRQAh6VxHjyKV7OKaIgLC/zAnrniu3NZOvaZHqWmy2rKpLjIZuxoKjueOsjfxDkDNZ8vLHHY1rXIlt5/KkjKMRnDDkjpVIRL8xat4s1M+UHGaiq1MvXHSqp4NapiDtRzRRTEFFFFABSZ5paMUAFHeiigBSaSiigAopveloAWiiigAooooAUUtNp1IBDSnpRRQA2gdaKKYDqKb3p1IAptKaSgAooopgFFFFABS4oxRQAtWoYixHpUEalmxWta2x2g9qiTsMltoAMY61swIIxVOCMZq706VzzZRY381YhlXcFPBNUVJJzinmQKw3ce9QB0lqN6YFXYU8s5rL0q4X7jHB7VqEsDkUiWXoSM5ziuX8esTpKqDyxroYmJFc943wdEyVyQetVHclbnlqnBI7Vbhf5eapjHpzVu02ncp444rqexRpaXqU+l3kVxbkq2/58fdYemK9g0vV4L5BtkGSPmBPINeLRBi2AeCMVt2WqXenTI8LAqBhkPcVhNdQauexcUVmaPqUWoWUckfykj5kJyQa06gyegUUUUCFooooASiimvIka7ncKo7k0AOo74rHu/E2mWsoh+0xvKw4RWrJXxzDK7rHbSlxnYG4HFFmPlZ1386BXMWvjS0Z/Lu0aFhyXH3fpXSRTxToJInDKwyCKBtElFH8vWikSFFFFABRRRQAUUUUAFKP6UlKP6UAVx96n9qiX734VLQMKSijvQAUq0lOXpQA6iiimIKQ0tIaQDDSUpooGNbpxWbO22UD1rSb7tZ84Bb5h0oY0CdasL0qvGRnFWF6UgHUopKWmAtFA6UUASw96lqGE81NQJhRRRTEFFFFAAaZMu5cHpin0HBU59KAPI9f0+T+355ChG08HuwP9BWdJZhEz1zXc+Ko1FxAUBMmDz7Vyc5POB0pqXQ3WqMeWzytZlxbmM57V0m0FCetZ91GGQjbWsZhYwqKfIMMRTB0rckKKKO1ABRmm0uKAFopKM0ALRRSUAIRSilpMUALRSUUALRRRQAUopKO9ADqTNL2ptIAoooPSmAUuaSigAooooAKKKKACiinhc8etACAU4KWOBUyQE8Yq9bWeZFGKhyKCysdw3MK1UiEacCp4IgibakwAKwlK4WK3TBq7CoZRmoGAOAKtQJwKhsZOkYxT5bIywnFSRjirkRXABPFSBFYwFECsckd614nyAp5qAIoA2/nViJBnIoJZdiXgVzHjy4EWjlRzuIArq4+AK4T4gXSG3jgBG4vnFVDclHAAginBivSmKMCniuwouW8+OD+FXmuFKjaDnuayB61ZhJyBms5RGdDomuzaJdecUaWCQgSKD8wHqK9Ys76K9iEsTBkYAq2a8VgJRhIOq9KtGeRzkzSpkYOxyM1lKInFM9qorxiz8R3mh6gZ4PMmjcAOkshP5V1tl8R7e7mWNrO4UnuSMVLgyHBndUEhRya5G+8eWtoSnkS+YRlSBlfxrkdc8YX9wqCORkJyV8s4oUWxcjPQtc8TWGiQeZO4Y5wEQgk/hXm+o+LbvVpn86V47InIjXgmuZlaSeZ55WaSVjlmbkmlU5zmtVTsWlYsnyHmLwKUXOdx6mpVebzA/msSKohyp4qzHP3Ixim4lGoLzzI2SToeckd61dJ8RX9lIiwyr5bcEEZ+mK54nzFB6VPCWhKMADg5qGgtc9d0bVo9WtRKFKuOCCK0u9eZ+FdUmt9S8lp8W8jbiuOc+lelqQwDDof0rNoykrDqKKM0iQooooAKKKKAClH9KSlH9KAKq/e/Cpai/i/CpaBsKSlPWkoAKctNpy0AOooopiCkPSlpDQAyilpKQxD1xWXcZ8xh71pk4NZ11xIW9aGNCx1ZUYFV4SMc1OOtIbHUtFApiHUlLRQIli71JUcVSUCCiiimAUUUUAFNYjaee35U6sXxXrKaJostw5yx+VFB70JXBHNatqMd7qchQhxF8gI9axLobFJx161j+HdQLXYSY/fJJ57k1v30ayKSpx6U2uV6m6WhlA4PtSNEsv40jwsvzZOBUsKl6q4zFudPfzGKZI+lZzxspwRiu0MZCEgc4rnryBmZiF5zWkJ33FYxz6UvantC4Y5GKYeBW1yROKWkpaAEpKdSUAFFFLQAnNLRRQAUUUUAFFFFABRRRQAueKTvRRQAUUUUAFFFFABRShSaeEJ7UXAjoHWnspBp0cZY4xSuAbDtzirVrBvIGKvQ2WYVJHWr9nZbDuI4rOUyrEEdpx0xV2C22Nuz9KtCHjNSBMCsHIZEFxTXxipCRnFROMg0rjI8HPH5VdgBUDNQ28WTmr4hYjjtSYiRDxTwWzxTYUYnBq6kQx0pAPhLY5NaMGCRVWOMVegQdaCGWui15L42uBP4gdFORGMda9SvpjBYyyDqFNeIXU7XN1JO5yzk5/OtaK1uJEdOXrTc8UDk10jJh0pwJFRqafkYqRmlC+5BUjt6VnxSFV61OHJHWoaGFwHKfKaprLLHyrkEdKutINlUpT81UgJpb6WSPa7E8c0kb7kVSc49aqn9KBx3p2AuTYjXAIyar7zimEk8mkzTESB+KXPpUQpc0gNCGc7AMZ96spIzCs2KTHBFW4pdvaoaGX4ItzB1l8plOVYdjXeeHvFavD9m1AgTIQvmY+V685DHcCPxFbNq6mLjjHSspIGrnrisrqGU5UjIPrS1wukavPZfNuLwhTlGbv7V1Gl65aarbrJG3lyHOY3OCKgzcbGnRRkUUEBRRRQAUo/pSUZ/lQBW/iqWov4vwqWgbDtSUtJQAU5abT1oAWiiimIKSlpDSAbSd6WkoGNas+65P0rQYms+6IH1oY0EfTkZqyMVXjYYqcDAoQD+1FAo70AOooFFAiSLvUtRQ9DUtAgooopgFFFFABXknxP1QXGpw2KggQqGfnqT0r1mRgkbMxwAMk+leBeKZJJfE19LId298ofRO1aUleRcVqU9Mk8m7jbvkV6NFafaLdW3dRmvMEYq6sOxr1PRH86wRs5yg6VVddTRGfc2O0FR0qqluYz3rfuISc8VRKcYNYXGVTlUrMmAyxx+lbDpxiqU6LtPFOLAwJoC75xVKa229RW5LhBVG5yyFsCtoyFYyNvNG0+lSqvmHirsNuCBkc1pzAZWDSEHFbr2HmJuAHFUJ7Qp+FHOFiiM+lLU4gb0prRsp5qroVmRUlPwSaQg0xCUUUd6ACilxT1jJFA7EdB6VIYzSrET2pXCxEoJ6VJsPpV2C2A6ipjbAg4FS5AZRBz0pdp9K0l06SQ5VeBU66Y+zBUg+tLnQzFK9vWpobSSTkLxXQ2Wg723SdB2q7cWkdugVFAHepdXsFjnjZqir+tBiAUgCtNogzcA/lTrfT5ZmYuMLU84WMhLMyMOOprXi0sInI6itWPT4lRcDBHer8MCn73bpUSqNhYoW1kTCoI6CniIo22tNgI1+Ws6dz5lRdsY7AC84qPqMVGZMjPagS5GKAAoM0ojzTtjHtViBPUUAPtoRkVopEBTIYSBnFWgOKQhnlDPAqwkQxTQCOasovAzQIEjq0i4ApirxUnAHPGKCTD8W3jWmhzFThiMCvIEJI+td1471HzGW1U/LjtXDDGBXTSVojSFpVpKXtWoD+1LTV60+kxioecVOjH1qt0qZTlaTAlYkioXHpUm75cetRtwMUAQknNJ708io6YAaKSimIXPpQKbRQBMp5qyswXHrVEGng1LQzTjuFJANXYrnacDpWGh5FWllx3OKhxGdNBMSM7sCqV3OfM4jwSOCOx9ar20xZQM4zU1yvyZzk/Ws1GzGWbXxRfW5EYvJU2jAA6Gtyx8bXnmKJpFcj+EjrXCup3bveoWmkDZUspHQiq5ExWR6wnj7TlPlzQTpL3AXipJvHNhEuUguJcj+AZryNLybzAWkZjnvW1FPMYshtpPOKlwsLlR36+N45kHlWciHuJOKRvGUqtuFkrIOuH5rzuR7mTIaRh9OKfF5sYG9j045pcocqPZOh/CpqiHUfSpO1QZMU0lLSUAFOFNp4oAWiiigQUGig0wGGkpe9NNIYjVlXpO7pWq33azrnAyT2oY0EP3fwq0O1VoeY8juKsjpSGxadTadTEFLRRQIfD1NTVFCTk1LQDCiiimIKKKUUAZ+sXaWml3Mr4KrGxP5V8+TTPcTvLIxJY/pXq/wAS9TFtoy2ik7rhtvB7CvJEHFb0V1NIoX2Fd74Qvle0SDdjYMfWuC71s+G75bbVI0b7rHAqqqvEo9HlBZqpvHjPFaBGUBHPFV3XNcgzOcc1Snj4rVeP1qGSIEUDMKaIbcms+QAqRWvegqp4rBcvvI962hqDARRx5IHJqeNsVAG5w1TKhPSqbEWoycYzTZLXzATVm3jBHXkVZCjvUXsMyBagdeMVWmt+elbcsSnkVVkUDtTUgMX7Kc00wZO2tV0BHSqskLBgQOK0UhWKRsnzxT/se1c8Z78VqRQkpk0yRQOAKXOFjM8r2qWOP2qwVz2p0cZzxzT5gIDFntU0Nvx0qysIPJq3AqBguKnmArpb47VNHb57HFXcLnpxVlI1K8Vk5sY23txsGe1TrACelOVcDAqePgcVLYAse1e1UrmMy8YrSxkUwxgHNIDOitVUcjmraoFGAOKk2ZpCpp3AaOtWYh8hqNVHcVMOF4pAVbiXbxmsq8uUVgNp3HvWjdJlw1Vhaic5xwPamgKEwkMWY+DiptMguJF/eHOe1aH2TcRhcYrStbYRpnjNHMBB9kYKMDFT29uAPmq0B6nig/7NIm4EgDApU61HhiehqxFH3oAkAHepkHpTAuSMVOi4FAh64xVPVbsWdoZG+6BzV0cVxnjjUNtj5AbBY04q7sCOE1S9a+1CWUnjPFVPSjAortSsrDClpKd2oEKKXNNFLSGPpy8VHmnA8UAS7qaeuc03NITSAU1EaduxTDTQCUUtFMQlFFFABT6ZS9qAJQeKcrnNQg5p4GKQzRtpuOO1WGmZhzWdAwANWBLzWbWoxd3zYpCoqVI/MyQRwKjyQ3NAAkK7lPvWmNqADrxVAMBz3qTzz3qXcEWJXwM1XknL456cCo5J88E1TeU7+DTSGe9j7y/SphUI++PpUorAwYppKU0lABTh0pvenDpQA6iiimIKDRQaQEZ60GgjmigY09Kz73Gce2K0G4FULhB1GefWhjQkIwqj2qyOlV4uAB6VOvShDY6nU0UuKBC0tIKWgRJD1qWoYTyamoAKKKOKBBUF5dRWdq88sgRUGST2pbm4S1heVydijnFeK+KPFd5rV60SMYbZGIVFP3vc1UYORUVcj8X+IBr+rOYR/osJ2x8dfU1z2Kcc5z+lJXXFWViwp9rJ5F5FIRkKwP60yk6UxnrekzR3lssqtnI7GrLpgkYrg/DGt/ZpEtnPyg8V36OJ4g471xTi0wKbryaieMEVcYDdUEq46VIzHu4hICvessabmQnNbMrZlPGDQNqDJwKpNoZhvpajnJLZq3BZ4jxxWlhXqURDHSjmYaGWIfKyKTBrTaAGk+zgDpSuBmEE9qY0OR0rSaJQcYqNo+KLgZLR8gYxTnjCoDjNXHhPXFRSx8YP5VaYEKupTgVXkhLvkVc8oDBHalEZB4HWi4Gfs2+9SxbVB4GTVo2WTuz1pPsuDT5kBAWB7VJEuSWFTC271MkQUVNwEh5OCKuJwMdqhVB2qdelSwJlWpAMVEp4qTcMUgJc8U0mm7ximkk0ASrjtTwmTUMYOatqMCgCPaBUbNipiQehppi3cZFAij5u99hHer8EAzwOKljsYwc45NXUhCqMUAQiBQM0hGDxVhlwKjAyaBXEVd3BqVYgOe9OUAVKAKBEax57VMqADpSrT+1ACAY5p2aSlHJ4oEV7icxKTnoK8p8UXM0+psZGyvYelep3aoqM0vCgZOa8e1e5F3qc8in5A2FraiveuNFPtRTad2roAB1p3am07tQwAUvekHSj+IUALThTacKQxaRqWmmgBppKU0lMQUUUUAJS0lFACnpSUUGgBaXcaYOtLQBIHIpwc+tRjpThSsM0LefauPXvTmOTnvVKN8EVa3hhxUNDH54phY+tBOBzVd3O6kgEdyTUWQDxSscmmGtEhH0L3H0qaov4x9KmrjMmJRSmkoAKeKYKeKBC0UUUwCg0UUgGGkPSlPWkNAxrVQumO/A6VfNULoDrQxoWLpmpU+7UMR+Spl+7QhscKeOlNpwoEFLRS96BDofvGpqij+9UucDJ7UAFQXdytpayTOVARSx3HsKgvtWtNPhaSeZEA65NeSeKvGE+uO1tbs8VmpPAPMn1q4xchqPcd4u8X3Wr3bWtnL5dmg5Mbf6zNckq4GKF3Abc5HanV0xiol2sB+tNp1NPWqAKQ0tIaAHROUkVwcEGvS9F1JZbdELD7vHNeYmtjRL820wVjx2zWdSN1cZ6UQScmkKBhS2twk9qpDA8U7qeK5AKk1ojjI4PrVR7bcuw9q1DnNQsBmgZVSAKoAHSpQBUmBikI4oGMIFMJ4pxzmmlc0AQvim8VI4xTQAaAIH3E9BUEkRY9KuEYpVwTzTTApiPjBFPEQq4Yx1pNnpRcCHYAOlQMjeZ7GroQ0vl0AVfL4ppXn2q4UHpUbID2ouBAq+lSqDigJtHFOXPSkAgzmnjNOCe1LtNADBmpApIpViJOauxW2VoAggiYsKsyIQmM1JFGY80S5NAinFDsfOc57VYVBuBp6JkVII6AJEHNWAMCoo1OKmI7UEjCMnpTfLABNSMAq5JqHfv+7QA5Fyc1MBimoNo5qQ4oEApw9KZmp4ULnIHFAhmD0AyfSrEVs38fHfFWIYAvJ5NZ3iDWotFsGuGIOBxzyTTSu7Acd8QdcSNBpts/wC9PLkdhXnO0AVPe3j6jfy3sv35Wz9BUBNdcI8qKQGjNFFUAUUUUALQKSloAeKWmCnZpDFprUtNJoAaTzRR3opiCiiigAooooAKKKQUALRRRQAoNLmm0UASA1LEfnHvVapFJ4IpMZqbQRzVSZAGz7VPDcRsoVzhu1STW29dynGO9ZrRjMs0h6U91Kmos1ohH0T3/CpR0qD/AAqcdK4zJid6KO9FAAKeKaKd2oELRRRQAUGiimBGetBoNJSGIao3vVR7c1eqjdDLE96GNDYR8vHFWFHy1Xi+7Vpfu0IbAU9QTRwoy3Ss3UdbsdLjZ7iYKFGcdzQtdhGniguq9TXnl58SIQrC1hkY+rGsG88daldQCOEiDnkryapU5D5T12S6igUtIwUYzkniuI8SfERLdmt9KKyygYMv8K159c61qF4pE1w7bhg81n89AePStY0rbjUSxeaheajM013M0rscnJ4H0qADAxS0VsklsMKKKKAG5oo70UwCiiigBDzSgkMCDjFFFAHSaD4ha0lWG4OYzxu9K76GZJ4BJGQQe9eNng57iu48M6tiJYpD2xXPVp9UM6x8CoyAaA4fkHrR3rABQg4pzR+lKoqSgLsq/Z+c0eTVr8KOtAXM2eMjtVfoa13QFcEVUa3G6gZRYE0sdXfs1H2YjoKBkQB20m2p/LIHNN20ARrS0/Zg0m3mgBu3NRiJg3PSrSpjtT9ox0oAqGI46UgiIP1q4VJo2cUARLHxTvKz2qZFqdUoEQRwle1Woxg0oSnAYoEKRnpUciVKpGKR8YzQIiRMetSheKaCe2DSvvyAikk0APWpDyaSO2lPLAqO9P8AslwcqoyO1AXK88rMAgxg9TTIxsOaspYTv94FcdR61KNOdm+UkL7igV0RB84pMkg1ZTTZA+GclfpUyab82SxoFcggi83G3860o4xGozyTTkhSIfKMVQ1jVYNLspLid9qIOfU/SizYtyHW9bt9ItmlnYADoB3NeM65rU2r3jSszCIn5ULcVZ8R+I7jXLkAr5dup+VO/wBTWHgZPArqpwSV2WkApaO1ArQBaSlpKACiiigApaTFLQACngZNM7UuaAHNwKYaUnikpIBKKKOtMApaSigAzS0mKWgApM0uOKTFABRSYwaOtAC5opCKWgAFPplGaAJRVy3lYHaWJBqiDUiNhgc1LQye4VQxxVMjmrhZW61XkUdRRED6CPp7VMOlRYO4dOnrU+OO351yGTG96KXH0/OjH0/OgBBT6aB9Pzp+D7fnQIKKXH0/OjH0/OgBKKXH0/OjH0/OgCJs5pKcw57fnSY+n50DGmqV30zV5l47fnVW6jJUDjH1oGiCAgpkVOZEij3OwUepNULm7hsoDlgMdea818UeK59QJtLdykQb5mBwT7U4x5tCrHS+I/HCWiPBZkSS9NwPSvNbu9u7+cz3Nw8jnrk8H8KiBOeT+feiuqMFEdrCAEd+tHSlpDVAGaSiimAA0opMUooAXNNyaU0lIAooopgJS0UUAFFFGDQAmKsWt29rKrL61Wo5zSauM9M0rUFuLZDkE4rVUZGa880O+Fu+Gb6V29jdiUKdwOfeuSpGzGX1IzipKQhRyMfnSD8PzqBDqTNKB9Pzo2H2/OgQhOaTb3p2w+3509V47fnQMjxS54p5T6fnTTx/+ugBhUNUPlbSTVnH0/OlK8dvzoAqFaAlTbee350oTjt+dAyIL7VIEpQvPb86lVMjr+tArkO3ml2j0qfyz7fnTdn0/OgBigVKOKbwP/105WwMn+dADs460gO58VLBbyTgso4+tXodPCkZxx70CuZRSXeFVCSTxir0WnSuuHZc9SMVqrCinIAzT8fTP1oJuVItPhjLHHU5qysMS9FFPA57fnS4+n50yRoA/uj8qdkegox9Pzox9PzoC4mfz9aTPHSjH0/OkIOO350ALupN9NIPt+dN59vzoAcXIGa8o+IuqTXGpJYq2IIfmKZ6se5r02+ka3s5JiAQiEkZrwfVLlr3UZrhzyzEgZ6CtKKuy4lbJJyaKO1FdNhhRRRQAUUUUAFFFFAC0UvtSUAIaBS0lACmkoooAb1pwpBS0ALjNFL0pDQAUUClI96ADPFJRRigBKQ0uKKAEzQelFHamAA0tNpRQA7NOBplOFICVWp+Aarg1MnIqbD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20" y="3967045"/>
            <a:ext cx="1817150" cy="1912295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708D542-23AC-4D0A-BB54-68ED5D410E2F}"/>
              </a:ext>
            </a:extLst>
          </p:cNvPr>
          <p:cNvSpPr txBox="1"/>
          <p:nvPr/>
        </p:nvSpPr>
        <p:spPr>
          <a:xfrm>
            <a:off x="5130967" y="2890955"/>
            <a:ext cx="872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- </a:t>
            </a:r>
          </a:p>
        </p:txBody>
      </p:sp>
      <p:pic>
        <p:nvPicPr>
          <p:cNvPr id="20" name="Picture 2" descr="Kan være et bilde av Marianne Stavrum, hest og tekst som sier 'LOVE IS LOVE'">
            <a:extLst>
              <a:ext uri="{FF2B5EF4-FFF2-40B4-BE49-F238E27FC236}">
                <a16:creationId xmlns:a16="http://schemas.microsoft.com/office/drawing/2014/main" id="{32ABBF2F-F2CB-46CF-A966-28FE530E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04" y="1877280"/>
            <a:ext cx="1982236" cy="19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47F3D5A-9BE7-6525-6723-B30123ECB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81" y="3927114"/>
            <a:ext cx="1908453" cy="206919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C93F750-6C4A-BD03-1E4C-C12769965B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175" y="3973345"/>
            <a:ext cx="1982564" cy="19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53CF62-E297-E32D-F43D-69C0C18C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Eksamen våren 2023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D9D5C5-1707-1335-F55F-2FD43384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Eksamenstrekk Vg2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Eksamenstrekk Vg3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569D36B-5378-01F1-D03B-251727DF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</p:spTree>
    <p:extLst>
      <p:ext uri="{BB962C8B-B14F-4D97-AF65-F5344CB8AC3E}">
        <p14:creationId xmlns:p14="http://schemas.microsoft.com/office/powerpoint/2010/main" val="337509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A7F80-2625-4AB0-9F5B-FD54E080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42" y="116632"/>
            <a:ext cx="8229600" cy="1143000"/>
          </a:xfrm>
        </p:spPr>
        <p:txBody>
          <a:bodyPr>
            <a:normAutofit/>
          </a:bodyPr>
          <a:lstStyle/>
          <a:p>
            <a:r>
              <a:rPr lang="nb-NO" sz="4000" b="1" dirty="0">
                <a:latin typeface="Helvetica Neue Light" charset="0"/>
              </a:rPr>
              <a:t>Vitnemål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C88960-A7BF-4D10-B91A-BB7A81FC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u="sng" dirty="0"/>
              <a:t>Alle</a:t>
            </a:r>
            <a:r>
              <a:rPr lang="nb-NO" dirty="0"/>
              <a:t> fag og eksamener må bestås (karakter 2 eller bedre). Det er </a:t>
            </a:r>
            <a:r>
              <a:rPr lang="nb-NO" u="sng" dirty="0"/>
              <a:t>avsluttende fag og eksamener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som kommer på vitnemålet </a:t>
            </a:r>
            <a:r>
              <a:rPr lang="nb-NO" u="sng" dirty="0"/>
              <a:t>alle årene</a:t>
            </a:r>
            <a:r>
              <a:rPr lang="nb-NO" dirty="0"/>
              <a:t>. </a:t>
            </a:r>
            <a:br>
              <a:rPr lang="nb-NO" sz="1800" dirty="0"/>
            </a:br>
            <a:r>
              <a:rPr lang="nb-NO" sz="1800" dirty="0"/>
              <a:t> </a:t>
            </a:r>
          </a:p>
          <a:p>
            <a:r>
              <a:rPr lang="nb-NO" dirty="0"/>
              <a:t>Alle fag teller like mye når elevene skal søke høyere utdanning (alle fagene teller like mye i karakter-gjennomsnittet).</a:t>
            </a:r>
          </a:p>
          <a:p>
            <a:r>
              <a:rPr lang="nb-NO" dirty="0"/>
              <a:t>Fag som ikke er bestått på Vg1 og Vg2 må tas </a:t>
            </a:r>
            <a:r>
              <a:rPr lang="nb-NO" u="sng" dirty="0"/>
              <a:t>i løpet av tiden man er elev</a:t>
            </a:r>
            <a:r>
              <a:rPr lang="nb-NO" dirty="0"/>
              <a:t> for å få førstegangsvitnemål </a:t>
            </a:r>
            <a:br>
              <a:rPr lang="nb-NO" dirty="0"/>
            </a:br>
            <a:r>
              <a:rPr lang="nb-NO" sz="2400" dirty="0"/>
              <a:t>Karakter 1: skolen melder eleven opp til første eksamen som arrangeres</a:t>
            </a:r>
            <a:br>
              <a:rPr lang="nb-NO" sz="2400" dirty="0"/>
            </a:br>
            <a:r>
              <a:rPr lang="nb-NO" sz="2400" dirty="0"/>
              <a:t>Karakter IV eller ikke møtt: eleven må selv melde seg opp som privatist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C8065D9-17AF-D09E-0ABE-FA850834A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4" y="188640"/>
            <a:ext cx="954654" cy="111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4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4FF8BDC-5E78-4F44-ABE4-3F5713A9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624"/>
            <a:ext cx="6872380" cy="97867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587D9B1B-A398-46C4-BDE0-E0932AC78945}"/>
              </a:ext>
            </a:extLst>
          </p:cNvPr>
          <p:cNvSpPr/>
          <p:nvPr/>
        </p:nvSpPr>
        <p:spPr>
          <a:xfrm>
            <a:off x="2722992" y="3011942"/>
            <a:ext cx="984912" cy="288032"/>
          </a:xfrm>
          <a:prstGeom prst="round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D04D402A-7BE7-4CDF-A485-B35227BB3F0D}"/>
              </a:ext>
            </a:extLst>
          </p:cNvPr>
          <p:cNvSpPr/>
          <p:nvPr/>
        </p:nvSpPr>
        <p:spPr>
          <a:xfrm>
            <a:off x="2724944" y="3312577"/>
            <a:ext cx="550912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BEC5B334-EFAE-405D-A64E-E28C6E2932FF}"/>
              </a:ext>
            </a:extLst>
          </p:cNvPr>
          <p:cNvSpPr/>
          <p:nvPr/>
        </p:nvSpPr>
        <p:spPr>
          <a:xfrm>
            <a:off x="2724944" y="3763834"/>
            <a:ext cx="910952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F93505DA-BAA0-414E-B8FF-98799AA3C870}"/>
              </a:ext>
            </a:extLst>
          </p:cNvPr>
          <p:cNvSpPr/>
          <p:nvPr/>
        </p:nvSpPr>
        <p:spPr>
          <a:xfrm>
            <a:off x="2724944" y="4064220"/>
            <a:ext cx="550912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F13DDBFA-293C-4E18-9F0E-0CC066F90B92}"/>
              </a:ext>
            </a:extLst>
          </p:cNvPr>
          <p:cNvSpPr/>
          <p:nvPr/>
        </p:nvSpPr>
        <p:spPr>
          <a:xfrm>
            <a:off x="2724944" y="4827133"/>
            <a:ext cx="766936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2" name="Rektangel: avrundede hjørner 11">
            <a:extLst>
              <a:ext uri="{FF2B5EF4-FFF2-40B4-BE49-F238E27FC236}">
                <a16:creationId xmlns:a16="http://schemas.microsoft.com/office/drawing/2014/main" id="{DA70D29E-03F9-4EEC-B8CF-3236BC474113}"/>
              </a:ext>
            </a:extLst>
          </p:cNvPr>
          <p:cNvSpPr/>
          <p:nvPr/>
        </p:nvSpPr>
        <p:spPr>
          <a:xfrm>
            <a:off x="2728873" y="2852936"/>
            <a:ext cx="504056" cy="14401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5C1C2E4C-4AFA-449F-AC88-0D177E265BEA}"/>
              </a:ext>
            </a:extLst>
          </p:cNvPr>
          <p:cNvSpPr/>
          <p:nvPr/>
        </p:nvSpPr>
        <p:spPr>
          <a:xfrm>
            <a:off x="2722992" y="3916234"/>
            <a:ext cx="910951" cy="135631"/>
          </a:xfrm>
          <a:prstGeom prst="round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0B1C5DA-92AC-ABE0-EC99-A4D63CBAB9E3}"/>
              </a:ext>
            </a:extLst>
          </p:cNvPr>
          <p:cNvSpPr/>
          <p:nvPr/>
        </p:nvSpPr>
        <p:spPr>
          <a:xfrm>
            <a:off x="1979712" y="1052736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A80B4DC-B850-676E-42F2-972B20AD0C62}"/>
              </a:ext>
            </a:extLst>
          </p:cNvPr>
          <p:cNvSpPr/>
          <p:nvPr/>
        </p:nvSpPr>
        <p:spPr>
          <a:xfrm>
            <a:off x="6372200" y="1124744"/>
            <a:ext cx="122413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852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4FF8BDC-5E78-4F44-ABE4-3F5713A9F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16" y="0"/>
            <a:ext cx="481576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A0905B4-B4C5-0F27-8B3B-F41DA842CA52}"/>
              </a:ext>
            </a:extLst>
          </p:cNvPr>
          <p:cNvSpPr/>
          <p:nvPr/>
        </p:nvSpPr>
        <p:spPr>
          <a:xfrm>
            <a:off x="2627784" y="732202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0A984A5-5D9F-DE0A-28B5-9753B69EC05A}"/>
              </a:ext>
            </a:extLst>
          </p:cNvPr>
          <p:cNvSpPr/>
          <p:nvPr/>
        </p:nvSpPr>
        <p:spPr>
          <a:xfrm>
            <a:off x="5652120" y="764704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0939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32666" t="9321" r="32412" b="4251"/>
          <a:stretch/>
        </p:blipFill>
        <p:spPr>
          <a:xfrm>
            <a:off x="1259632" y="188640"/>
            <a:ext cx="6624736" cy="8966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811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418622" y="20258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Fagvalg på Vg2 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218744" y="1340768"/>
            <a:ext cx="8286457" cy="358903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350"/>
              </a:spcBef>
            </a:pPr>
            <a:r>
              <a:rPr lang="nb-NO" dirty="0"/>
              <a:t>Elevene velger mellom </a:t>
            </a:r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ferdige kombinasjoner av programfag</a:t>
            </a:r>
            <a:r>
              <a:rPr lang="nb-NO" b="1" dirty="0"/>
              <a:t>, </a:t>
            </a:r>
            <a:br>
              <a:rPr lang="nb-NO" b="1" dirty="0"/>
            </a:br>
            <a:r>
              <a:rPr lang="nb-NO" dirty="0"/>
              <a:t>med fag som </a:t>
            </a:r>
            <a:r>
              <a:rPr lang="nb-NO" b="1" dirty="0"/>
              <a:t>passer sammen</a:t>
            </a:r>
            <a:r>
              <a:rPr lang="nb-NO" dirty="0"/>
              <a:t>; ha nytte av det de lærer i et fag </a:t>
            </a:r>
            <a:br>
              <a:rPr lang="nb-NO" dirty="0"/>
            </a:br>
            <a:r>
              <a:rPr lang="nb-NO" dirty="0"/>
              <a:t>også i de andre fagene.</a:t>
            </a:r>
          </a:p>
          <a:p>
            <a:pPr defTabSz="628650">
              <a:spcBef>
                <a:spcPts val="1350"/>
              </a:spcBef>
              <a:tabLst>
                <a:tab pos="339329" algn="l"/>
              </a:tabLst>
            </a:pPr>
            <a:r>
              <a:rPr lang="nb-NO" dirty="0"/>
              <a:t>Elevene er sikret en fagkombinasjon som </a:t>
            </a:r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gir studiekompetanse </a:t>
            </a:r>
            <a:r>
              <a:rPr lang="nb-NO" dirty="0"/>
              <a:t>(vitnemål): </a:t>
            </a:r>
            <a:br>
              <a:rPr lang="nb-NO" dirty="0"/>
            </a:br>
            <a:r>
              <a:rPr lang="nb-NO" dirty="0"/>
              <a:t>-	riktig fordypning og </a:t>
            </a:r>
            <a:br>
              <a:rPr lang="nb-NO" dirty="0"/>
            </a:br>
            <a:r>
              <a:rPr lang="nb-NO" dirty="0"/>
              <a:t>-	sikret plass i fagene eleven trenger</a:t>
            </a:r>
          </a:p>
          <a:p>
            <a:pPr defTabSz="628650">
              <a:spcBef>
                <a:spcPts val="1350"/>
              </a:spcBef>
              <a:tabLst>
                <a:tab pos="339329" algn="l"/>
              </a:tabLst>
            </a:pPr>
            <a:r>
              <a:rPr lang="nb-NO" dirty="0"/>
              <a:t>Gir eleven </a:t>
            </a:r>
            <a:r>
              <a:rPr lang="nb-NO" b="1" dirty="0">
                <a:solidFill>
                  <a:schemeClr val="accent1">
                    <a:lumMod val="75000"/>
                  </a:schemeClr>
                </a:solidFill>
              </a:rPr>
              <a:t>forutsigbarhet</a:t>
            </a:r>
            <a:r>
              <a:rPr lang="nb-NO" dirty="0"/>
              <a:t>: Eleven velger fag for Vg2 og Vg3 samtidig</a:t>
            </a:r>
            <a:br>
              <a:rPr lang="nb-NO" dirty="0"/>
            </a:br>
            <a:r>
              <a:rPr lang="nb-NO" dirty="0"/>
              <a:t>- 	eleven vet på Vg2 hva hun/han skal fortsette med på Vg3</a:t>
            </a:r>
            <a:br>
              <a:rPr lang="nb-NO" dirty="0"/>
            </a:br>
            <a:r>
              <a:rPr lang="nb-NO" dirty="0"/>
              <a:t>- 	trenger ikke bruke mye tid og energi på å velge fag neste år</a:t>
            </a:r>
          </a:p>
          <a:p>
            <a:pPr marL="0" indent="0">
              <a:spcBef>
                <a:spcPts val="1350"/>
              </a:spcBef>
              <a:buNone/>
              <a:tabLst>
                <a:tab pos="339329" algn="l"/>
              </a:tabLst>
            </a:pPr>
            <a:endParaRPr lang="nb-NO" dirty="0"/>
          </a:p>
          <a:p>
            <a:pPr marL="0" indent="0">
              <a:spcBef>
                <a:spcPts val="1350"/>
              </a:spcBef>
              <a:buNone/>
            </a:pPr>
            <a:endParaRPr lang="nb-NO" dirty="0"/>
          </a:p>
          <a:p>
            <a:pPr>
              <a:spcBef>
                <a:spcPts val="1350"/>
              </a:spcBef>
            </a:pPr>
            <a:endParaRPr lang="nb-NO" sz="18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54866B1-DE43-D481-6AB1-DE4C8F86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798061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4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Sylinder 30">
            <a:extLst>
              <a:ext uri="{FF2B5EF4-FFF2-40B4-BE49-F238E27FC236}">
                <a16:creationId xmlns:a16="http://schemas.microsoft.com/office/drawing/2014/main" id="{D146A94D-2A2A-4125-843A-6BCAAC959258}"/>
              </a:ext>
            </a:extLst>
          </p:cNvPr>
          <p:cNvSpPr txBox="1"/>
          <p:nvPr/>
        </p:nvSpPr>
        <p:spPr>
          <a:xfrm>
            <a:off x="5919682" y="1909363"/>
            <a:ext cx="4571258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50" i="1" dirty="0"/>
              <a:t>Forutsetning for å ta realfagpakkene: bestått NAT1007 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F6727DC4-75E7-43C8-9524-1D814D99DF87}"/>
              </a:ext>
            </a:extLst>
          </p:cNvPr>
          <p:cNvSpPr txBox="1"/>
          <p:nvPr/>
        </p:nvSpPr>
        <p:spPr>
          <a:xfrm>
            <a:off x="5919682" y="2812700"/>
            <a:ext cx="5244353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50" i="1" dirty="0"/>
              <a:t>Forutsetter: karakter 4 eller bedre i MAT1021 (1T) 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3798379D-BF23-2C6A-960F-88969774123B}"/>
              </a:ext>
            </a:extLst>
          </p:cNvPr>
          <p:cNvGrpSpPr/>
          <p:nvPr/>
        </p:nvGrpSpPr>
        <p:grpSpPr>
          <a:xfrm>
            <a:off x="369803" y="1183877"/>
            <a:ext cx="7988910" cy="3557012"/>
            <a:chOff x="366231" y="1743919"/>
            <a:chExt cx="7988910" cy="3557012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609E2C64-4327-4918-BFF6-D2E0A0D57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839" y="1743919"/>
              <a:ext cx="5229225" cy="178594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4F846976-824A-47E4-87B1-4DDB997E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40" y="2149042"/>
              <a:ext cx="1593056" cy="707231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D338CF09-C79E-43E6-8C47-68B4FF605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840" y="3001921"/>
              <a:ext cx="1593056" cy="707231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FFBE01F7-8B27-49F1-8D18-87A287A2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840" y="3873570"/>
              <a:ext cx="1593056" cy="707231"/>
            </a:xfrm>
            <a:prstGeom prst="rect">
              <a:avLst/>
            </a:prstGeom>
          </p:spPr>
        </p:pic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50F58641-7DA8-4689-9C7F-529818D0E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3672" y="2149041"/>
              <a:ext cx="1664494" cy="707231"/>
            </a:xfrm>
            <a:prstGeom prst="rect">
              <a:avLst/>
            </a:prstGeom>
          </p:spPr>
        </p:pic>
        <p:pic>
          <p:nvPicPr>
            <p:cNvPr id="15" name="Bilde 14">
              <a:extLst>
                <a:ext uri="{FF2B5EF4-FFF2-40B4-BE49-F238E27FC236}">
                  <a16:creationId xmlns:a16="http://schemas.microsoft.com/office/drawing/2014/main" id="{A05A8C23-AF61-429B-AE01-1F63CB025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3671" y="3001918"/>
              <a:ext cx="1664494" cy="707231"/>
            </a:xfrm>
            <a:prstGeom prst="rect">
              <a:avLst/>
            </a:prstGeom>
          </p:spPr>
        </p:pic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E0000D8F-2905-4B61-9CED-A1C499B42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3671" y="3873569"/>
              <a:ext cx="1664494" cy="707231"/>
            </a:xfrm>
            <a:prstGeom prst="rect">
              <a:avLst/>
            </a:prstGeom>
          </p:spPr>
        </p:pic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89DE6B79-9489-471A-A8A3-9F5AC535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0942" y="2149040"/>
              <a:ext cx="1707356" cy="707231"/>
            </a:xfrm>
            <a:prstGeom prst="rect">
              <a:avLst/>
            </a:prstGeom>
          </p:spPr>
        </p:pic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660E4430-6BD6-4A98-B218-C2E17C9B8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60941" y="3001916"/>
              <a:ext cx="1707356" cy="707231"/>
            </a:xfrm>
            <a:prstGeom prst="rect">
              <a:avLst/>
            </a:prstGeom>
          </p:spPr>
        </p:pic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BCBE0DA4-09B8-4D2E-87FF-9BE7C4A356ED}"/>
                </a:ext>
              </a:extLst>
            </p:cNvPr>
            <p:cNvSpPr txBox="1"/>
            <p:nvPr/>
          </p:nvSpPr>
          <p:spPr>
            <a:xfrm>
              <a:off x="366231" y="4788550"/>
              <a:ext cx="6674353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750" dirty="0"/>
                <a:t>Valgfritt fag: Bestått morsmålseksamen (på et nivå som gir fritak for et programfag), alle programfag som ikke er i samme blokk som fordypningsfagene man velger</a:t>
              </a:r>
            </a:p>
          </p:txBody>
        </p:sp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930D3716-A2C4-4878-8B85-4E84C7BEC156}"/>
                </a:ext>
              </a:extLst>
            </p:cNvPr>
            <p:cNvSpPr txBox="1"/>
            <p:nvPr/>
          </p:nvSpPr>
          <p:spPr>
            <a:xfrm>
              <a:off x="366231" y="4977766"/>
              <a:ext cx="667435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750" dirty="0"/>
                <a:t>Alternativ fordypning S1 + S2: Elever som tar S1 i Vg2, kan velge S2 i Vg3 og bruke dette som et fordypningsfag i stedet for en av fordypningene som er satt opp i pakken </a:t>
              </a:r>
            </a:p>
          </p:txBody>
        </p:sp>
        <p:pic>
          <p:nvPicPr>
            <p:cNvPr id="29" name="Bilde 28">
              <a:extLst>
                <a:ext uri="{FF2B5EF4-FFF2-40B4-BE49-F238E27FC236}">
                  <a16:creationId xmlns:a16="http://schemas.microsoft.com/office/drawing/2014/main" id="{C1F40B72-9205-4424-B460-C6B4F361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70644" y="1745544"/>
              <a:ext cx="1807369" cy="178594"/>
            </a:xfrm>
            <a:prstGeom prst="rect">
              <a:avLst/>
            </a:prstGeom>
          </p:spPr>
        </p:pic>
        <p:pic>
          <p:nvPicPr>
            <p:cNvPr id="33" name="Bilde 32">
              <a:extLst>
                <a:ext uri="{FF2B5EF4-FFF2-40B4-BE49-F238E27FC236}">
                  <a16:creationId xmlns:a16="http://schemas.microsoft.com/office/drawing/2014/main" id="{94C1B88A-72E5-48A4-B8B4-796189898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70644" y="2149040"/>
              <a:ext cx="1807369" cy="707231"/>
            </a:xfrm>
            <a:prstGeom prst="rect">
              <a:avLst/>
            </a:prstGeom>
          </p:spPr>
        </p:pic>
        <p:pic>
          <p:nvPicPr>
            <p:cNvPr id="37" name="Bilde 36">
              <a:extLst>
                <a:ext uri="{FF2B5EF4-FFF2-40B4-BE49-F238E27FC236}">
                  <a16:creationId xmlns:a16="http://schemas.microsoft.com/office/drawing/2014/main" id="{450685EC-1367-4FE9-95D3-C56D16F4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70644" y="3001916"/>
              <a:ext cx="1807369" cy="707231"/>
            </a:xfrm>
            <a:prstGeom prst="rect">
              <a:avLst/>
            </a:prstGeom>
          </p:spPr>
        </p:pic>
        <p:sp>
          <p:nvSpPr>
            <p:cNvPr id="39" name="TekstSylinder 38">
              <a:extLst>
                <a:ext uri="{FF2B5EF4-FFF2-40B4-BE49-F238E27FC236}">
                  <a16:creationId xmlns:a16="http://schemas.microsoft.com/office/drawing/2014/main" id="{433CE730-D43C-457B-9EEC-129EF1CD168D}"/>
                </a:ext>
              </a:extLst>
            </p:cNvPr>
            <p:cNvSpPr txBox="1"/>
            <p:nvPr/>
          </p:nvSpPr>
          <p:spPr>
            <a:xfrm>
              <a:off x="5906035" y="3659530"/>
              <a:ext cx="2449106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750" i="1" dirty="0"/>
                <a:t>Forutsetter: karakter 3 eller bedre i MAT1021 (1T) </a:t>
              </a:r>
            </a:p>
          </p:txBody>
        </p:sp>
        <p:sp>
          <p:nvSpPr>
            <p:cNvPr id="41" name="TekstSylinder 40">
              <a:extLst>
                <a:ext uri="{FF2B5EF4-FFF2-40B4-BE49-F238E27FC236}">
                  <a16:creationId xmlns:a16="http://schemas.microsoft.com/office/drawing/2014/main" id="{19951AC2-7ECF-4676-B40D-EA2C170E25F8}"/>
                </a:ext>
              </a:extLst>
            </p:cNvPr>
            <p:cNvSpPr txBox="1"/>
            <p:nvPr/>
          </p:nvSpPr>
          <p:spPr>
            <a:xfrm>
              <a:off x="5906034" y="3743160"/>
              <a:ext cx="1831007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b-NO" sz="750" i="1" dirty="0"/>
                <a:t>eller karakter 4 eller bedre i MAT1019 (1P) </a:t>
              </a:r>
            </a:p>
          </p:txBody>
        </p:sp>
      </p:grp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69EF4570-A49A-41CC-B6B6-6CDE7AB7F627}"/>
              </a:ext>
            </a:extLst>
          </p:cNvPr>
          <p:cNvSpPr txBox="1"/>
          <p:nvPr/>
        </p:nvSpPr>
        <p:spPr>
          <a:xfrm>
            <a:off x="369803" y="373220"/>
            <a:ext cx="4940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100" dirty="0"/>
              <a:t>Fagpakker for elever som går Vg2 i 2022-23 </a:t>
            </a:r>
            <a:br>
              <a:rPr lang="nb-NO" sz="2100" dirty="0"/>
            </a:br>
            <a:r>
              <a:rPr lang="nb-NO" sz="900" dirty="0"/>
              <a:t>(man velger </a:t>
            </a:r>
            <a:r>
              <a:rPr lang="nb-NO" sz="900" u="sng" dirty="0"/>
              <a:t>alle</a:t>
            </a:r>
            <a:r>
              <a:rPr lang="nb-NO" sz="900" dirty="0"/>
              <a:t> fagene i pakken, for Vg2 og Vg3 samtidig)</a:t>
            </a:r>
            <a:endParaRPr lang="nb-NO" sz="2100" dirty="0"/>
          </a:p>
        </p:txBody>
      </p:sp>
    </p:spTree>
    <p:extLst>
      <p:ext uri="{BB962C8B-B14F-4D97-AF65-F5344CB8AC3E}">
        <p14:creationId xmlns:p14="http://schemas.microsoft.com/office/powerpoint/2010/main" val="11068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2633" y="126639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lang="nb-NO" sz="2100" dirty="0">
                <a:latin typeface="+mn-lt"/>
                <a:ea typeface="+mn-ea"/>
                <a:cs typeface="+mn-cs"/>
              </a:rPr>
              <a:t>Fagpakker for elever som går Vg3 i 2022-23 </a:t>
            </a:r>
            <a:br>
              <a:rPr lang="nb-NO" sz="3100" dirty="0"/>
            </a:br>
            <a:r>
              <a:rPr lang="nb-NO" sz="1100" dirty="0"/>
              <a:t>(elevene valgte programfag i Vg2 – </a:t>
            </a:r>
            <a:r>
              <a:rPr lang="nb-NO" sz="1100" dirty="0" err="1"/>
              <a:t>site</a:t>
            </a:r>
            <a:r>
              <a:rPr lang="nb-NO" sz="1100" dirty="0"/>
              <a:t> år av pakkene nå)</a:t>
            </a:r>
            <a:endParaRPr lang="nb-NO" sz="7200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</p:nvPr>
        </p:nvGraphicFramePr>
        <p:xfrm>
          <a:off x="47938" y="1560454"/>
          <a:ext cx="2130817" cy="190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258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129559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80323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Grønn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622086">
                <a:tc>
                  <a:txBody>
                    <a:bodyPr/>
                    <a:lstStyle/>
                    <a:p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Entreprenør-skap og </a:t>
                      </a:r>
                      <a:r>
                        <a:rPr lang="nb-NO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bedriftsutv</a:t>
                      </a: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Samfunns-geografi</a:t>
                      </a:r>
                    </a:p>
                  </a:txBody>
                  <a:tcPr marL="68580" marR="68580" marT="34290" marB="3429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437765">
                <a:tc>
                  <a:txBody>
                    <a:bodyPr/>
                    <a:lstStyle/>
                    <a:p>
                      <a:r>
                        <a:rPr lang="nb-NO" sz="1200" dirty="0"/>
                        <a:t>Sosiologi og </a:t>
                      </a:r>
                      <a:r>
                        <a:rPr lang="nb-NO" sz="1200" dirty="0" err="1"/>
                        <a:t>sosialantrop</a:t>
                      </a:r>
                      <a:r>
                        <a:rPr lang="nb-NO" sz="1200" dirty="0"/>
                        <a:t>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Sosialkunnskap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280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Psykologi 1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Psykologi 2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80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2P/S1/R1</a:t>
                      </a:r>
                    </a:p>
                  </a:txBody>
                  <a:tcPr marL="68580" marR="68580" marT="34290" marB="34290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200" dirty="0"/>
                    </a:p>
                  </a:txBody>
                  <a:tcPr marL="68580" marR="68580" marT="34290" marB="34290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3" name="Plassholder for innhold 4"/>
          <p:cNvGraphicFramePr>
            <a:graphicFrameLocks/>
          </p:cNvGraphicFramePr>
          <p:nvPr/>
        </p:nvGraphicFramePr>
        <p:xfrm>
          <a:off x="2241973" y="3524643"/>
          <a:ext cx="2156490" cy="190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245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078245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341773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Turkis</a:t>
                      </a:r>
                    </a:p>
                  </a:txBody>
                  <a:tcPr marL="68580" marR="68580" marT="34290" marB="34290">
                    <a:solidFill>
                      <a:srgbClr val="0099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533728">
                <a:tc>
                  <a:txBody>
                    <a:bodyPr/>
                    <a:lstStyle/>
                    <a:p>
                      <a:r>
                        <a:rPr lang="nb-NO" sz="1200" dirty="0"/>
                        <a:t>Markedsføring og ledelse 1</a:t>
                      </a:r>
                    </a:p>
                  </a:txBody>
                  <a:tcPr marL="68580" marR="68580" marT="34290" marB="34290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Markedsføring og ledelse 2</a:t>
                      </a:r>
                    </a:p>
                  </a:txBody>
                  <a:tcPr marL="68580" marR="68580" marT="34290" marB="34290"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341773">
                <a:tc>
                  <a:txBody>
                    <a:bodyPr/>
                    <a:lstStyle/>
                    <a:p>
                      <a:r>
                        <a:rPr lang="nb-NO" sz="1200" dirty="0"/>
                        <a:t>Psykologi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1</a:t>
                      </a:r>
                    </a:p>
                  </a:txBody>
                  <a:tcPr marL="68580" marR="68580" marT="34290" marB="34290"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Psykologi 2</a:t>
                      </a:r>
                    </a:p>
                  </a:txBody>
                  <a:tcPr marL="68580" marR="68580" marT="34290" marB="34290"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341773">
                <a:tc>
                  <a:txBody>
                    <a:bodyPr/>
                    <a:lstStyle/>
                    <a:p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Engelsk 1</a:t>
                      </a:r>
                    </a:p>
                  </a:txBody>
                  <a:tcPr marL="68580" marR="68580" marT="34290" marB="3429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valgfritt</a:t>
                      </a:r>
                    </a:p>
                  </a:txBody>
                  <a:tcPr marL="68580" marR="68580" marT="34290" marB="34290"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3417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2P/S1/R1</a:t>
                      </a:r>
                    </a:p>
                  </a:txBody>
                  <a:tcPr marL="68580" marR="68580" marT="34290" marB="3429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000" dirty="0"/>
                    </a:p>
                  </a:txBody>
                  <a:tcPr marL="68580" marR="68580" marT="34290" marB="34290"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4" name="Plassholder for innhold 4"/>
          <p:cNvGraphicFramePr>
            <a:graphicFrameLocks/>
          </p:cNvGraphicFramePr>
          <p:nvPr/>
        </p:nvGraphicFramePr>
        <p:xfrm>
          <a:off x="2241973" y="1565724"/>
          <a:ext cx="2156490" cy="1908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245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078245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81502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Blå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281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Matematikk S1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Matematikk S2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4396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Markedsføring og ledelse 1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/>
                        <a:t>Markedsføring og ledelse 2</a:t>
                      </a:r>
                      <a:endParaRPr lang="nb-NO" sz="1200" dirty="0"/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624704">
                <a:tc>
                  <a:txBody>
                    <a:bodyPr/>
                    <a:lstStyle/>
                    <a:p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Entreprenør-skap og </a:t>
                      </a:r>
                      <a:r>
                        <a:rPr lang="nb-NO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bedriftsutv</a:t>
                      </a: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 valgfritt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81502">
                <a:tc>
                  <a:txBody>
                    <a:bodyPr/>
                    <a:lstStyle/>
                    <a:p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Engelsk 1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000" dirty="0"/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5" name="Plassholder for innhol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717011"/>
              </p:ext>
            </p:extLst>
          </p:nvPr>
        </p:nvGraphicFramePr>
        <p:xfrm>
          <a:off x="6621680" y="4448981"/>
          <a:ext cx="2398128" cy="145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93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207435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54150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Gul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nb-NO" sz="1200" dirty="0"/>
                        <a:t>Geofag 1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Geofag 2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266987">
                <a:tc>
                  <a:txBody>
                    <a:bodyPr/>
                    <a:lstStyle/>
                    <a:p>
                      <a:r>
                        <a:rPr lang="nb-NO" sz="1200" dirty="0"/>
                        <a:t>Biologi 1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Biologi 2 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Samfunns-geografi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valgfritt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S1/R1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2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6" name="Plassholder for innhold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569754"/>
              </p:ext>
            </p:extLst>
          </p:nvPr>
        </p:nvGraphicFramePr>
        <p:xfrm>
          <a:off x="47938" y="3524643"/>
          <a:ext cx="2130816" cy="190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378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071438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93000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Oransje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Entreprenør-skap og </a:t>
                      </a:r>
                      <a:r>
                        <a:rPr lang="nb-NO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bedriftsutv</a:t>
                      </a:r>
                      <a:r>
                        <a:rPr lang="nb-NO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Sosiologi og </a:t>
                      </a:r>
                      <a:r>
                        <a:rPr lang="nb-NO" sz="1200" dirty="0" err="1"/>
                        <a:t>sosialantrop</a:t>
                      </a:r>
                      <a:r>
                        <a:rPr lang="nb-NO" sz="1200" dirty="0"/>
                        <a:t>.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nb-NO" sz="1200" dirty="0"/>
                        <a:t>Markedsføring og ledelse 1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Markedsføring og ledelse 2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200" dirty="0"/>
                        <a:t>Rettslære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Rettslære 2</a:t>
                      </a: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2P/S1/R1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200" dirty="0"/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8" name="Plassholder for innhold 4"/>
          <p:cNvGraphicFramePr>
            <a:graphicFrameLocks/>
          </p:cNvGraphicFramePr>
          <p:nvPr/>
        </p:nvGraphicFramePr>
        <p:xfrm>
          <a:off x="6621680" y="2949083"/>
          <a:ext cx="2398128" cy="1397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9064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199064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69531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Rosa</a:t>
                      </a:r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256272">
                <a:tc>
                  <a:txBody>
                    <a:bodyPr/>
                    <a:lstStyle/>
                    <a:p>
                      <a:r>
                        <a:rPr lang="nb-NO" sz="1200" dirty="0"/>
                        <a:t>Matematikk S1</a:t>
                      </a:r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Matematikk S2</a:t>
                      </a:r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254036">
                <a:tc>
                  <a:txBody>
                    <a:bodyPr/>
                    <a:lstStyle/>
                    <a:p>
                      <a:r>
                        <a:rPr lang="nb-NO" sz="1200" dirty="0"/>
                        <a:t>Kjemi</a:t>
                      </a:r>
                      <a:r>
                        <a:rPr lang="nb-NO" sz="1200" baseline="0" dirty="0"/>
                        <a:t> 1</a:t>
                      </a:r>
                      <a:endParaRPr lang="nb-NO" sz="1200" dirty="0"/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nb-NO" sz="1200" u="sng" dirty="0"/>
                        <a:t>Et</a:t>
                      </a:r>
                      <a:r>
                        <a:rPr lang="nb-NO" sz="1200" dirty="0"/>
                        <a:t> av fagene Kjemi</a:t>
                      </a:r>
                      <a:r>
                        <a:rPr lang="nb-NO" sz="1200" baseline="0" dirty="0"/>
                        <a:t> 2, </a:t>
                      </a:r>
                      <a:r>
                        <a:rPr lang="nb-NO" sz="1200" baseline="0" dirty="0" err="1"/>
                        <a:t>Geo</a:t>
                      </a:r>
                      <a:r>
                        <a:rPr lang="nb-NO" sz="1200" baseline="0" dirty="0"/>
                        <a:t>-fag 2, Biologi 2</a:t>
                      </a:r>
                      <a:endParaRPr lang="nb-NO" sz="1200" dirty="0"/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363184">
                <a:tc>
                  <a:txBody>
                    <a:bodyPr/>
                    <a:lstStyle/>
                    <a:p>
                      <a:r>
                        <a:rPr lang="nb-NO" sz="1200" dirty="0"/>
                        <a:t>Geofag 1</a:t>
                      </a:r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54036">
                <a:tc>
                  <a:txBody>
                    <a:bodyPr/>
                    <a:lstStyle/>
                    <a:p>
                      <a:r>
                        <a:rPr lang="nb-NO" sz="1200" dirty="0"/>
                        <a:t>Biologi</a:t>
                      </a:r>
                      <a:r>
                        <a:rPr lang="nb-NO" sz="1200" baseline="0" dirty="0"/>
                        <a:t> 1</a:t>
                      </a:r>
                      <a:endParaRPr lang="nb-NO" sz="1200" dirty="0"/>
                    </a:p>
                  </a:txBody>
                  <a:tcPr marL="68580" marR="68580" marT="34290" marB="3429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valgfritt</a:t>
                      </a:r>
                    </a:p>
                  </a:txBody>
                  <a:tcPr marL="68580" marR="68580" marT="34290" marB="3429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9" name="Plassholder for innhold 4"/>
          <p:cNvGraphicFramePr>
            <a:graphicFrameLocks/>
          </p:cNvGraphicFramePr>
          <p:nvPr/>
        </p:nvGraphicFramePr>
        <p:xfrm>
          <a:off x="6621680" y="1088008"/>
          <a:ext cx="2398128" cy="148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574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195554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222885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Rød *)  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281243">
                <a:tc>
                  <a:txBody>
                    <a:bodyPr/>
                    <a:lstStyle/>
                    <a:p>
                      <a:r>
                        <a:rPr lang="nb-NO" sz="1200" dirty="0"/>
                        <a:t>Matematikk R1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nb-NO" sz="1200" u="sng" dirty="0"/>
                        <a:t>To</a:t>
                      </a:r>
                      <a:r>
                        <a:rPr lang="nb-NO" sz="1200" baseline="0" dirty="0"/>
                        <a:t> av disse fagene: Matematikk </a:t>
                      </a:r>
                      <a:r>
                        <a:rPr lang="nb-NO" sz="1200" dirty="0"/>
                        <a:t>R2, </a:t>
                      </a:r>
                    </a:p>
                    <a:p>
                      <a:r>
                        <a:rPr lang="nb-NO" sz="1200" dirty="0"/>
                        <a:t>Fysikk 2,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Kjemi 2,</a:t>
                      </a:r>
                      <a:r>
                        <a:rPr lang="nb-NO" sz="1200" baseline="0" dirty="0"/>
                        <a:t> </a:t>
                      </a:r>
                      <a:r>
                        <a:rPr lang="nb-NO" sz="1200" dirty="0"/>
                        <a:t>Biologi 2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281243">
                <a:tc>
                  <a:txBody>
                    <a:bodyPr/>
                    <a:lstStyle/>
                    <a:p>
                      <a:r>
                        <a:rPr lang="nb-NO" sz="1200" dirty="0"/>
                        <a:t>Fysikk 1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420495">
                <a:tc>
                  <a:txBody>
                    <a:bodyPr/>
                    <a:lstStyle/>
                    <a:p>
                      <a:r>
                        <a:rPr lang="nb-NO" sz="1200" dirty="0"/>
                        <a:t>Kjemi 1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281243">
                <a:tc>
                  <a:txBody>
                    <a:bodyPr/>
                    <a:lstStyle/>
                    <a:p>
                      <a:r>
                        <a:rPr lang="nb-NO" sz="1200" dirty="0"/>
                        <a:t>Biologi 1</a:t>
                      </a: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valgfritt</a:t>
                      </a:r>
                    </a:p>
                  </a:txBody>
                  <a:tcPr marL="68580" marR="68580" marT="34290" marB="34290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graphicFrame>
        <p:nvGraphicFramePr>
          <p:cNvPr id="11" name="Plassholder for innhold 4"/>
          <p:cNvGraphicFramePr>
            <a:graphicFrameLocks/>
          </p:cNvGraphicFramePr>
          <p:nvPr/>
        </p:nvGraphicFramePr>
        <p:xfrm>
          <a:off x="4438478" y="1572906"/>
          <a:ext cx="2004834" cy="190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417">
                  <a:extLst>
                    <a:ext uri="{9D8B030D-6E8A-4147-A177-3AD203B41FA5}">
                      <a16:colId xmlns:a16="http://schemas.microsoft.com/office/drawing/2014/main" val="3499533885"/>
                    </a:ext>
                  </a:extLst>
                </a:gridCol>
                <a:gridCol w="1002417">
                  <a:extLst>
                    <a:ext uri="{9D8B030D-6E8A-4147-A177-3AD203B41FA5}">
                      <a16:colId xmlns:a16="http://schemas.microsoft.com/office/drawing/2014/main" val="1169091114"/>
                    </a:ext>
                  </a:extLst>
                </a:gridCol>
              </a:tblGrid>
              <a:tr h="337085">
                <a:tc gridSpan="2">
                  <a:txBody>
                    <a:bodyPr/>
                    <a:lstStyle/>
                    <a:p>
                      <a:r>
                        <a:rPr lang="nb-NO" sz="1000" dirty="0"/>
                        <a:t>Lilla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627387"/>
                  </a:ext>
                </a:extLst>
              </a:tr>
              <a:tr h="440507">
                <a:tc>
                  <a:txBody>
                    <a:bodyPr/>
                    <a:lstStyle/>
                    <a:p>
                      <a:r>
                        <a:rPr lang="nb-NO" sz="1200" dirty="0"/>
                        <a:t>Sosiologi og </a:t>
                      </a:r>
                      <a:r>
                        <a:rPr lang="nb-NO" sz="1200" dirty="0" err="1"/>
                        <a:t>sosialantrop</a:t>
                      </a:r>
                      <a:r>
                        <a:rPr lang="nb-NO" sz="1200" dirty="0"/>
                        <a:t>.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 err="1"/>
                        <a:t>Sosialkunn</a:t>
                      </a:r>
                      <a:r>
                        <a:rPr lang="nb-NO" sz="1200" dirty="0"/>
                        <a:t>-skap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449952"/>
                  </a:ext>
                </a:extLst>
              </a:tr>
              <a:tr h="341768">
                <a:tc>
                  <a:txBody>
                    <a:bodyPr/>
                    <a:lstStyle/>
                    <a:p>
                      <a:r>
                        <a:rPr lang="nb-NO" sz="1200" dirty="0"/>
                        <a:t>Rettslære 1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Rettslære 2 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979862"/>
                  </a:ext>
                </a:extLst>
              </a:tr>
              <a:tr h="4405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Samfunns-geografi</a:t>
                      </a:r>
                    </a:p>
                  </a:txBody>
                  <a:tcPr marL="68580" marR="68580" marT="34290" marB="3429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Engelsk 1</a:t>
                      </a:r>
                    </a:p>
                  </a:txBody>
                  <a:tcPr marL="68580" marR="68580" marT="34290" marB="34290">
                    <a:solidFill>
                      <a:srgbClr val="99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31961"/>
                  </a:ext>
                </a:extLst>
              </a:tr>
              <a:tr h="341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dirty="0"/>
                        <a:t>2P/S1/R1</a:t>
                      </a:r>
                    </a:p>
                  </a:txBody>
                  <a:tcPr marL="68580" marR="68580" marT="34290" marB="3429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200" dirty="0"/>
                    </a:p>
                  </a:txBody>
                  <a:tcPr marL="68580" marR="68580" marT="34290" marB="34290">
                    <a:solidFill>
                      <a:srgbClr val="99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820216"/>
                  </a:ext>
                </a:extLst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347613" y="5513062"/>
            <a:ext cx="8859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  <a:t>Valgfritt fag kan være programfag der vi ikke har mulighet for fordypning, som informasjonsteknologi og aktivitetslære, </a:t>
            </a:r>
            <a:b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  <a:t>eller et fag der eleven bare velger det første årskurset (</a:t>
            </a:r>
            <a:r>
              <a:rPr lang="nb-NO" sz="900" b="1" i="1" dirty="0" err="1">
                <a:solidFill>
                  <a:prstClr val="black"/>
                </a:solidFill>
                <a:latin typeface="Calibri" panose="020F0502020204030204"/>
              </a:rPr>
              <a:t>f.eks</a:t>
            </a:r>
            <a: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  <a:t> engelsk 1). Morsmål kan også være det valgfrie faget.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6567454" y="2626551"/>
            <a:ext cx="2389136" cy="3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80000"/>
              </a:lnSpc>
            </a:pPr>
            <a: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  <a:t>*) Eleven </a:t>
            </a:r>
            <a:r>
              <a:rPr lang="nb-NO" sz="900" b="1" i="1" u="sng" dirty="0">
                <a:solidFill>
                  <a:prstClr val="black"/>
                </a:solidFill>
                <a:latin typeface="Calibri" panose="020F0502020204030204"/>
              </a:rPr>
              <a:t>må</a:t>
            </a:r>
            <a:r>
              <a:rPr lang="nb-NO" sz="900" b="1" i="1" dirty="0">
                <a:solidFill>
                  <a:prstClr val="black"/>
                </a:solidFill>
                <a:latin typeface="Calibri" panose="020F0502020204030204"/>
              </a:rPr>
              <a:t> ha 1T-matematikk med kar 4 eller bedre for å velge rød pakke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6507957" y="857250"/>
            <a:ext cx="22766" cy="51435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1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6FB852-F93A-4EA6-A321-61E185D1F7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sz="4900" dirty="0"/>
              <a:t>Spørsmål?</a:t>
            </a:r>
            <a:br>
              <a:rPr lang="nb-NO" dirty="0"/>
            </a:br>
            <a:br>
              <a:rPr lang="nb-NO" dirty="0"/>
            </a:br>
            <a:r>
              <a:rPr lang="nb-NO" sz="2700" dirty="0"/>
              <a:t>Kom frem eller send e-post:</a:t>
            </a:r>
            <a:br>
              <a:rPr lang="nb-NO" sz="2700" dirty="0"/>
            </a:br>
            <a:br>
              <a:rPr lang="nb-NO" sz="2700" dirty="0"/>
            </a:br>
            <a:r>
              <a:rPr lang="nb-NO" sz="2700" dirty="0"/>
              <a:t>astrid.grytte@osloskolen.no</a:t>
            </a:r>
            <a:br>
              <a:rPr lang="nb-NO" sz="2700" dirty="0"/>
            </a:br>
            <a:r>
              <a:rPr lang="nb-NO" sz="2700" dirty="0"/>
              <a:t>maria.ostigard@osloskolen.no</a:t>
            </a:r>
            <a:br>
              <a:rPr lang="nb-NO" sz="2700" dirty="0"/>
            </a:br>
            <a:r>
              <a:rPr lang="nb-NO" sz="2700" dirty="0"/>
              <a:t>tone.slettebakken@osloskolen.no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302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792088"/>
          </a:xfrm>
        </p:spPr>
        <p:txBody>
          <a:bodyPr/>
          <a:lstStyle/>
          <a:p>
            <a:pPr algn="l"/>
            <a:r>
              <a:rPr lang="nb-NO" b="1" dirty="0"/>
              <a:t>Ledergruppen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971600" y="1412776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Rektor: Astrid Grytte</a:t>
            </a:r>
          </a:p>
          <a:p>
            <a:r>
              <a:rPr lang="nb-NO" sz="2400" dirty="0"/>
              <a:t>Assisterende rektor: Maria Perez Østigård</a:t>
            </a:r>
          </a:p>
          <a:p>
            <a:r>
              <a:rPr lang="nb-NO" sz="2400" dirty="0"/>
              <a:t>Administrasjonsleder: Marianne Stavrum  </a:t>
            </a:r>
          </a:p>
          <a:p>
            <a:r>
              <a:rPr lang="nb-NO" sz="2400" dirty="0"/>
              <a:t>Utviklingsleder: Marianne Bauger Morck</a:t>
            </a:r>
            <a:br>
              <a:rPr lang="nb-NO" sz="2400" dirty="0"/>
            </a:br>
            <a:r>
              <a:rPr lang="nb-NO" sz="2400" dirty="0"/>
              <a:t>Studieleder: Tone Slettebakken</a:t>
            </a:r>
          </a:p>
          <a:p>
            <a:r>
              <a:rPr lang="nb-NO" sz="2400" dirty="0"/>
              <a:t>Avdelingsleder HO: Steinar Høgseth</a:t>
            </a:r>
          </a:p>
          <a:p>
            <a:r>
              <a:rPr lang="nb-NO" sz="2400" dirty="0"/>
              <a:t>Avdelingsleder Vg2 og Vg3: Hallgeir Muren (f.o.m 1.12.22)</a:t>
            </a:r>
          </a:p>
          <a:p>
            <a:r>
              <a:rPr lang="nb-NO" sz="2400" dirty="0"/>
              <a:t>Avdelingsleder Vg1: Marianne Haugerud </a:t>
            </a:r>
          </a:p>
          <a:p>
            <a:r>
              <a:rPr lang="nb-NO" sz="2400" dirty="0"/>
              <a:t>Avdelingsleder GS: Adnan Basic</a:t>
            </a:r>
          </a:p>
          <a:p>
            <a:endParaRPr lang="nb-NO" sz="2400" dirty="0"/>
          </a:p>
          <a:p>
            <a:pPr algn="ctr"/>
            <a:endParaRPr lang="nb-NO" sz="4800" b="1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</p:spTree>
    <p:extLst>
      <p:ext uri="{BB962C8B-B14F-4D97-AF65-F5344CB8AC3E}">
        <p14:creationId xmlns:p14="http://schemas.microsoft.com/office/powerpoint/2010/main" val="710493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338563"/>
            <a:ext cx="7139136" cy="1143000"/>
          </a:xfrm>
        </p:spPr>
        <p:txBody>
          <a:bodyPr/>
          <a:lstStyle/>
          <a:p>
            <a:pPr algn="l"/>
            <a:r>
              <a:rPr lang="nb-NO" b="1" dirty="0"/>
              <a:t>     Godt læringsmiljø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TekstSylinder 9"/>
          <p:cNvSpPr txBox="1"/>
          <p:nvPr/>
        </p:nvSpPr>
        <p:spPr>
          <a:xfrm>
            <a:off x="971600" y="177281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400" dirty="0"/>
          </a:p>
          <a:p>
            <a:endParaRPr lang="nb-NO" sz="120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3567B83-7EDE-AA38-5437-BAD6B300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697" y="3350266"/>
            <a:ext cx="3312368" cy="254068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9A38192-205E-1698-C701-11DECD684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783" y="2564904"/>
            <a:ext cx="2693017" cy="3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1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Elevstøtte 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10" name="TekstSylinder 9"/>
          <p:cNvSpPr txBox="1"/>
          <p:nvPr/>
        </p:nvSpPr>
        <p:spPr>
          <a:xfrm>
            <a:off x="971600" y="1772816"/>
            <a:ext cx="81724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4 rådgivere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2 minoritetsrådgivere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4 miljøarbeidere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bibliotekar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helsesykepleier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psykolog (1 dag pr. uke)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1 fysioterapeut (1/2 dag pr. uke)</a:t>
            </a:r>
          </a:p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endParaRPr lang="nb-NO" sz="1200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916832"/>
            <a:ext cx="288032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C24091-6CBB-4025-AC53-9C2BE18C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98AE09-67DF-43AE-8E4E-38608633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2834314" cy="1499616"/>
          </a:xfrm>
        </p:spPr>
        <p:txBody>
          <a:bodyPr>
            <a:normAutofit/>
          </a:bodyPr>
          <a:lstStyle/>
          <a:p>
            <a:r>
              <a:rPr lang="nb-NO" sz="3700">
                <a:solidFill>
                  <a:srgbClr val="FFFFFF"/>
                </a:solidFill>
              </a:rPr>
              <a:t>         </a:t>
            </a:r>
            <a:r>
              <a:rPr lang="nb-NO" sz="3700" b="1">
                <a:solidFill>
                  <a:srgbClr val="FFFFFF"/>
                </a:solidFill>
              </a:rPr>
              <a:t>3 regler – vårt mantra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E6E307-F753-4D8B-8C37-73D4208D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F170A013-1888-466C-9928-5FABB3BFB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286000"/>
            <a:ext cx="2843784" cy="3931920"/>
          </a:xfrm>
        </p:spPr>
        <p:txBody>
          <a:bodyPr>
            <a:normAutofit lnSpcReduction="10000"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FFFFFF"/>
                </a:solidFill>
              </a:rPr>
              <a:t> </a:t>
            </a:r>
            <a:r>
              <a:rPr lang="nb-NO" sz="1600" b="1" dirty="0">
                <a:solidFill>
                  <a:srgbClr val="FFFFFF"/>
                </a:solidFill>
              </a:rPr>
              <a:t>Kom på skolen</a:t>
            </a:r>
            <a:r>
              <a:rPr lang="nb-NO" sz="1600" u="none" strike="noStrike" dirty="0">
                <a:solidFill>
                  <a:srgbClr val="FFFFFF"/>
                </a:solidFill>
                <a:latin typeface="Calibri" panose="020F0502020204030204" pitchFamily="34" charset="0"/>
              </a:rPr>
              <a:t>: Læring skjer på skolen sammen med lærer og klassekamerater</a:t>
            </a:r>
            <a:endParaRPr lang="nb-NO" sz="1600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sz="16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Delta i timene</a:t>
            </a: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Læring skjer når du er aktiv faglig, samarbeider med de andre elevene, jobber selv og stiller spørsmål</a:t>
            </a:r>
            <a:r>
              <a:rPr lang="nb-NO" sz="16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16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lang="nb-NO" sz="16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Ha med utstyr</a:t>
            </a:r>
            <a:r>
              <a:rPr lang="nb-NO" sz="1600" u="none" strike="noStrike" dirty="0">
                <a:solidFill>
                  <a:srgbClr val="FFFFFF"/>
                </a:solidFill>
                <a:latin typeface="Calibri" panose="020F0502020204030204" pitchFamily="34" charset="0"/>
              </a:rPr>
              <a:t>: Læring skjer når du har med deg det som trengs til timen, </a:t>
            </a:r>
            <a:r>
              <a:rPr lang="nb-NO" sz="1600" dirty="0">
                <a:solidFill>
                  <a:srgbClr val="FFFFFF"/>
                </a:solidFill>
                <a:latin typeface="Calibri" panose="020F0502020204030204" pitchFamily="34" charset="0"/>
              </a:rPr>
              <a:t>for eksempel kalkulator eller gymtøy</a:t>
            </a:r>
            <a:endParaRPr lang="nb-NO" sz="1600" b="0" i="0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nb-NO" sz="1600" dirty="0">
              <a:solidFill>
                <a:srgbClr val="FFFFFF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b-NO" sz="16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6DA146A-DCB9-495D-9C5C-D1060BB9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120" y="734814"/>
            <a:ext cx="2848683" cy="28486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9FADF3-BB8C-41A4-A9EC-718FFD023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7511" y="321732"/>
            <a:ext cx="1715190" cy="271703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058424-DB47-4DAF-9535-3AA665F49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0118" y="4157448"/>
            <a:ext cx="2848684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EF459C0-DA43-448E-8BBC-E19AF2579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10" y="3840461"/>
            <a:ext cx="1715190" cy="2011871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6630967-D937-B6DE-A227-EB000D09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</p:spTree>
    <p:extLst>
      <p:ext uri="{BB962C8B-B14F-4D97-AF65-F5344CB8AC3E}">
        <p14:creationId xmlns:p14="http://schemas.microsoft.com/office/powerpoint/2010/main" val="247080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7551738" cy="696912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b="1">
                <a:latin typeface="Helvetica Neue Light" charset="0"/>
              </a:rPr>
              <a:t>Regler om fravær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altLang="nb-NO">
                <a:latin typeface="Helvetica Neue Light" charset="0"/>
              </a:rPr>
              <a:t>3 "regimer"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altLang="nb-NO">
              <a:latin typeface="Helvetica Neue Light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altLang="nb-NO">
              <a:latin typeface="Helvetica Neue Light" charset="0"/>
            </a:endParaRPr>
          </a:p>
        </p:txBody>
      </p:sp>
      <p:sp>
        <p:nvSpPr>
          <p:cNvPr id="18436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 Neue Light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>
                <a:solidFill>
                  <a:srgbClr val="898989"/>
                </a:solidFill>
              </a:rPr>
              <a:t>Foreldremøte 01.11.22</a:t>
            </a:r>
          </a:p>
        </p:txBody>
      </p:sp>
      <p:graphicFrame>
        <p:nvGraphicFramePr>
          <p:cNvPr id="6" name="Tabell 5"/>
          <p:cNvGraphicFramePr>
            <a:graphicFrameLocks noGrp="1"/>
          </p:cNvGraphicFramePr>
          <p:nvPr/>
        </p:nvGraphicFramePr>
        <p:xfrm>
          <a:off x="884238" y="2362200"/>
          <a:ext cx="6735762" cy="2955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892">
                  <a:extLst>
                    <a:ext uri="{9D8B030D-6E8A-4147-A177-3AD203B41FA5}">
                      <a16:colId xmlns:a16="http://schemas.microsoft.com/office/drawing/2014/main" val="4190728057"/>
                    </a:ext>
                  </a:extLst>
                </a:gridCol>
                <a:gridCol w="2270653">
                  <a:extLst>
                    <a:ext uri="{9D8B030D-6E8A-4147-A177-3AD203B41FA5}">
                      <a16:colId xmlns:a16="http://schemas.microsoft.com/office/drawing/2014/main" val="3621003382"/>
                    </a:ext>
                  </a:extLst>
                </a:gridCol>
                <a:gridCol w="2179217">
                  <a:extLst>
                    <a:ext uri="{9D8B030D-6E8A-4147-A177-3AD203B41FA5}">
                      <a16:colId xmlns:a16="http://schemas.microsoft.com/office/drawing/2014/main" val="3572526511"/>
                    </a:ext>
                  </a:extLst>
                </a:gridCol>
              </a:tblGrid>
              <a:tr h="2955925"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Fraværsgrense</a:t>
                      </a:r>
                      <a:r>
                        <a:rPr lang="nb-NO" sz="2000" baseline="0" dirty="0">
                          <a:solidFill>
                            <a:schemeClr val="tx1"/>
                          </a:solidFill>
                        </a:rPr>
                        <a:t> enkelttimer i fag </a:t>
                      </a:r>
                    </a:p>
                    <a:p>
                      <a:r>
                        <a:rPr lang="nb-NO" sz="2000" baseline="0" dirty="0">
                          <a:solidFill>
                            <a:schemeClr val="tx1"/>
                          </a:solidFill>
                        </a:rPr>
                        <a:t>10 %</a:t>
                      </a:r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Fravær og lærers vurderingsgrunnlag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  <a:p>
                      <a:endParaRPr lang="nb-NO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nb-NO" sz="2000" dirty="0">
                          <a:solidFill>
                            <a:schemeClr val="tx1"/>
                          </a:solidFill>
                        </a:rPr>
                        <a:t>10 dager fravær som kan trekkes fra på vitnemålet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324880531"/>
                  </a:ext>
                </a:extLst>
              </a:tr>
            </a:tbl>
          </a:graphicData>
        </a:graphic>
      </p:graphicFrame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9" y="231215"/>
            <a:ext cx="1127858" cy="13229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A Fraværsgrense på 10 % i fag 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Elever i videregående skole skal møte opp og delta aktivt i opplæringen</a:t>
            </a:r>
          </a:p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Hvis en elev har mer enn 10 prosent udokumentert fravær i et fag, vil eleven som hovedregel ikke ha rett til å få halvårsvurdering med karakter eller standpunkt i faget. </a:t>
            </a:r>
          </a:p>
          <a:p>
            <a:pPr marL="342900" lvl="0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0C444"/>
              </a:buClr>
              <a:buFont typeface="Arial" panose="020B0604020202020204" pitchFamily="34" charset="0"/>
              <a:buChar char="•"/>
              <a:defRPr/>
            </a:pPr>
            <a:r>
              <a:rPr lang="nb-NO" altLang="nb-NO" sz="2000" dirty="0">
                <a:solidFill>
                  <a:prstClr val="black"/>
                </a:solidFill>
                <a:ea typeface="MS PGothic" pitchFamily="34" charset="-128"/>
              </a:rPr>
              <a:t>Kommer eleven mer enn 15 minutter for sent får eleven fravær for hele timen, men kan delta. 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433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143000"/>
          </a:xfrm>
        </p:spPr>
        <p:txBody>
          <a:bodyPr>
            <a:normAutofit/>
          </a:bodyPr>
          <a:lstStyle/>
          <a:p>
            <a:pPr algn="l"/>
            <a:r>
              <a:rPr lang="nb-NO" b="1" dirty="0"/>
              <a:t>Fravær som ikke teller med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124652" cy="1324744"/>
          </a:xfrm>
        </p:spPr>
      </p:pic>
      <p:sp>
        <p:nvSpPr>
          <p:cNvPr id="5" name="TekstSylinder 4"/>
          <p:cNvSpPr txBox="1"/>
          <p:nvPr/>
        </p:nvSpPr>
        <p:spPr>
          <a:xfrm>
            <a:off x="846938" y="1765648"/>
            <a:ext cx="72534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Helse- og velferdsgrunner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Arbeid som tillitsvalgt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Politisk arbeid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Hjelpearbeid (eks: deltakelse i leteaksjoner via humanitære organisasjoner)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Lovpålagt oppmøte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Representasjon i arrangement på nasjonalt eller internasjonalt nivå, </a:t>
            </a:r>
            <a:r>
              <a:rPr lang="nb-NO" sz="2000" dirty="0" err="1"/>
              <a:t>f.eks</a:t>
            </a:r>
            <a:r>
              <a:rPr lang="nb-NO" sz="2000" dirty="0"/>
              <a:t> idrett eller kultur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000" dirty="0"/>
              <a:t>Religiøse høytider for elever som er medlem av andre trossamfunn enn Den norske kirke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Foreldremøte 01.11.22</a:t>
            </a:r>
          </a:p>
        </p:txBody>
      </p:sp>
    </p:spTree>
    <p:extLst>
      <p:ext uri="{BB962C8B-B14F-4D97-AF65-F5344CB8AC3E}">
        <p14:creationId xmlns:p14="http://schemas.microsoft.com/office/powerpoint/2010/main" val="79230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5EF1F6EB06574495651FB7FFD01771" ma:contentTypeVersion="" ma:contentTypeDescription="Opprett et nytt dokument." ma:contentTypeScope="" ma:versionID="0d0c758085630bc18d8b5767b4c30779">
  <xsd:schema xmlns:xsd="http://www.w3.org/2001/XMLSchema" xmlns:xs="http://www.w3.org/2001/XMLSchema" xmlns:p="http://schemas.microsoft.com/office/2006/metadata/properties" xmlns:ns2="3bb69a8a-3e5f-4c0c-8292-6f0f3dd17258" xmlns:ns3="518d8420-ce67-4a3f-94ea-0d36fe20d8ea" targetNamespace="http://schemas.microsoft.com/office/2006/metadata/properties" ma:root="true" ma:fieldsID="9923948f39ab8a3708a68d2734acd5aa" ns2:_="" ns3:_="">
    <xsd:import namespace="3bb69a8a-3e5f-4c0c-8292-6f0f3dd17258"/>
    <xsd:import namespace="518d8420-ce67-4a3f-94ea-0d36fe20d8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69a8a-3e5f-4c0c-8292-6f0f3dd17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d2bf785b-8fef-4b70-b2f9-38d45fd2c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d8420-ce67-4a3f-94ea-0d36fe20d8e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b2bcc56-f287-4aa8-bf22-45f61d423f3e}" ma:internalName="TaxCatchAll" ma:showField="CatchAllData" ma:web="518d8420-ce67-4a3f-94ea-0d36fe20d8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8d8420-ce67-4a3f-94ea-0d36fe20d8ea" xsi:nil="true"/>
    <lcf76f155ced4ddcb4097134ff3c332f xmlns="3bb69a8a-3e5f-4c0c-8292-6f0f3dd1725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3C8A0C-24B3-4CA7-A8E8-F65AEE9D7120}"/>
</file>

<file path=customXml/itemProps2.xml><?xml version="1.0" encoding="utf-8"?>
<ds:datastoreItem xmlns:ds="http://schemas.openxmlformats.org/officeDocument/2006/customXml" ds:itemID="{1CC002DC-AB6B-41D7-AB7D-C67C3892A0C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9DA738-18EF-4952-B193-BCFFD04D8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1519</Words>
  <Application>Microsoft Office PowerPoint</Application>
  <PresentationFormat>Skjermfremvisning (4:3)</PresentationFormat>
  <Paragraphs>230</Paragraphs>
  <Slides>28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4" baseType="lpstr">
      <vt:lpstr>Arial</vt:lpstr>
      <vt:lpstr>Calibri</vt:lpstr>
      <vt:lpstr>Courier New</vt:lpstr>
      <vt:lpstr>Helvetica Neue Light</vt:lpstr>
      <vt:lpstr>Oslo Sans</vt:lpstr>
      <vt:lpstr>Office-tema</vt:lpstr>
      <vt:lpstr>Hersleb vgs sentrumsskolen Foreldremøte 01.11.22  Velkommen til samarbeid</vt:lpstr>
      <vt:lpstr>Lederteamet</vt:lpstr>
      <vt:lpstr>Ledergruppen</vt:lpstr>
      <vt:lpstr>     Godt læringsmiljø</vt:lpstr>
      <vt:lpstr>Elevstøtte </vt:lpstr>
      <vt:lpstr>         3 regler – vårt mantra</vt:lpstr>
      <vt:lpstr>Regler om fravær</vt:lpstr>
      <vt:lpstr>A Fraværsgrense på 10 % i fag </vt:lpstr>
      <vt:lpstr>Fravær som ikke teller med</vt:lpstr>
      <vt:lpstr>Gyldig dokumentasjon</vt:lpstr>
      <vt:lpstr>Varsling</vt:lpstr>
      <vt:lpstr> B Fravær og faglærers vurderingsgrunnlag </vt:lpstr>
      <vt:lpstr>      C Fritak for fraværsføring</vt:lpstr>
      <vt:lpstr>Læring skjer på skolen</vt:lpstr>
      <vt:lpstr>Skolene skal ha nulltoleranse mot krenkelser, jf. oppll. § 9 A-3.  </vt:lpstr>
      <vt:lpstr>  Elevene på Hersleb vgs</vt:lpstr>
      <vt:lpstr>Skolemelding</vt:lpstr>
      <vt:lpstr>VIS (Visma in school)</vt:lpstr>
      <vt:lpstr>Følg med på</vt:lpstr>
      <vt:lpstr>Eksamen våren 2023</vt:lpstr>
      <vt:lpstr>Vitnemål</vt:lpstr>
      <vt:lpstr>PowerPoint-presentasjon</vt:lpstr>
      <vt:lpstr>PowerPoint-presentasjon</vt:lpstr>
      <vt:lpstr>PowerPoint-presentasjon</vt:lpstr>
      <vt:lpstr>Fagvalg på Vg2 </vt:lpstr>
      <vt:lpstr>PowerPoint-presentasjon</vt:lpstr>
      <vt:lpstr>Fagpakker for elever som går Vg3 i 2022-23  (elevene valgte programfag i Vg2 – site år av pakkene nå)</vt:lpstr>
      <vt:lpstr>Spørsmål?  Kom frem eller send e-post:  astrid.grytte@osloskolen.no maria.ostigard@osloskolen.no tone.slettebakken@osloskolen.no</vt:lpstr>
    </vt:vector>
  </TitlesOfParts>
  <Company>Utdanningsetaten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Hersleb vgs</dc:title>
  <dc:creator>Anja Teig</dc:creator>
  <cp:lastModifiedBy>Marianne Stavrum</cp:lastModifiedBy>
  <cp:revision>134</cp:revision>
  <cp:lastPrinted>2018-08-23T10:13:28Z</cp:lastPrinted>
  <dcterms:created xsi:type="dcterms:W3CDTF">2014-08-23T20:22:23Z</dcterms:created>
  <dcterms:modified xsi:type="dcterms:W3CDTF">2022-11-02T13:30:36Z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0x010100B65EF1F6EB06574495651FB7FFD01771</vt:lpwstr>
  </property>
  <property fmtid="{D5CDD505-2E9C-101B-9397-08002B2CF9AE}" pid="3" name="Order">
    <vt:r8>785200</vt:r8>
  </property>
</Properties>
</file>