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5"/>
  </p:notesMasterIdLst>
  <p:sldIdLst>
    <p:sldId id="435" r:id="rId5"/>
    <p:sldId id="437" r:id="rId6"/>
    <p:sldId id="434" r:id="rId7"/>
    <p:sldId id="452" r:id="rId8"/>
    <p:sldId id="431" r:id="rId9"/>
    <p:sldId id="449" r:id="rId10"/>
    <p:sldId id="450" r:id="rId11"/>
    <p:sldId id="447" r:id="rId12"/>
    <p:sldId id="436" r:id="rId13"/>
    <p:sldId id="44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Sverdrup" initials="MS" lastIdx="1" clrIdx="0">
    <p:extLst>
      <p:ext uri="{19B8F6BF-5375-455C-9EA6-DF929625EA0E}">
        <p15:presenceInfo xmlns:p15="http://schemas.microsoft.com/office/powerpoint/2012/main" userId="Mette Sverdr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97C3E-DA98-8A6B-AEC4-0E7B1F5F6F47}" v="7" dt="2025-11-12T13:48:00.299"/>
    <p1510:client id="{281358F7-2C51-2356-3D9B-B810D5697937}" v="2" dt="2025-11-13T08:48:53.639"/>
    <p1510:client id="{51014CA5-9C9E-D1D6-E672-D880C2C8A32D}" v="8" dt="2025-11-12T13:49:04.774"/>
    <p1510:client id="{80E90C10-682D-C0CC-55C5-7934FF0223B7}" v="25" dt="2025-11-12T14:54:0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-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DE090-33FC-4432-8DB6-213418314C7C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3855-CF1E-4E1E-A69A-90B8117FA9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19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E3894C-6418-4CB9-B322-097EAB61F14A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4A0-54FA-496D-8802-8467CD05F6B5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70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69A2-E049-41C0-BFC6-7840C77865AA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7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866C-A0BE-49D0-8868-AC4FB4370679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12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0097-BE5E-4C95-B82D-EFEDF12F76AB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C26-9803-46CB-93ED-6F93B30E5FA7}" type="datetime1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70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8CC-9BB7-4908-91A4-93428F5DB879}" type="datetime1">
              <a:rPr lang="nb-NO" smtClean="0"/>
              <a:t>13.11.2025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4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CEE6-4A0C-4933-84B9-13307977715E}" type="datetime1">
              <a:rPr lang="nb-NO" smtClean="0"/>
              <a:t>13.11.2025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45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7DE3-30A7-4470-985F-597F5B651A54}" type="datetime1">
              <a:rPr lang="nb-NO" smtClean="0"/>
              <a:t>13.11.2025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F91-454A-4764-A181-CA280160DF6C}" type="datetime1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67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F4-358B-4D35-8CAB-A807852F2261}" type="datetime1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Informasjonsmøte for Vg1 høsten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4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97DFDBB-7191-425C-9CFD-865D168DEAD2}" type="datetime1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Informasjonsmøte for Vg1 høsten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FF157FB-DAEE-4C48-B268-4586D4E0FC69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95E03B6-575A-44F8-B87E-011F9FA07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477BB-BB14-4E1A-B744-CFD4E9719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8DCDDD0D-6299-0060-21CE-D95747AB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385131"/>
            <a:ext cx="5829300" cy="2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/>
              <a:t>VELKOMMEN TIL FORELDREMØTE vg2 </a:t>
            </a:r>
            <a:r>
              <a:rPr lang="en-US" sz="5000" spc="200" dirty="0" err="1"/>
              <a:t>og</a:t>
            </a:r>
            <a:r>
              <a:rPr lang="en-US" sz="5000" spc="200" dirty="0"/>
              <a:t> Vg3 12.11.25</a:t>
            </a:r>
            <a:endParaRPr lang="en-US" sz="5000" spc="20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B28913-5A95-46FB-9B9F-F8D8C91A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Hersleb videregående skole">
            <a:extLst>
              <a:ext uri="{FF2B5EF4-FFF2-40B4-BE49-F238E27FC236}">
                <a16:creationId xmlns:a16="http://schemas.microsoft.com/office/drawing/2014/main" id="{AD6003FC-6A17-54DD-07D3-06B0EBC9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90" y="1505365"/>
            <a:ext cx="3604036" cy="1714308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B240E8-1D09-3333-A9B9-BF9E802B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 og vg3 høsten 2025</a:t>
            </a:r>
          </a:p>
        </p:txBody>
      </p:sp>
      <p:sp>
        <p:nvSpPr>
          <p:cNvPr id="3" name="AutoShape 2" descr="Forhåndsvisning av bilde">
            <a:extLst>
              <a:ext uri="{FF2B5EF4-FFF2-40B4-BE49-F238E27FC236}">
                <a16:creationId xmlns:a16="http://schemas.microsoft.com/office/drawing/2014/main" id="{295F1DB5-3419-9D76-172E-0E26828D0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Forhåndsvisning av bilde">
            <a:extLst>
              <a:ext uri="{FF2B5EF4-FFF2-40B4-BE49-F238E27FC236}">
                <a16:creationId xmlns:a16="http://schemas.microsoft.com/office/drawing/2014/main" id="{395BF236-9FBD-E20D-B055-D7AFD2BA6C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Forhåndsvisning av bilde">
            <a:extLst>
              <a:ext uri="{FF2B5EF4-FFF2-40B4-BE49-F238E27FC236}">
                <a16:creationId xmlns:a16="http://schemas.microsoft.com/office/drawing/2014/main" id="{506911D6-8C33-D4EC-3D03-E7FAA9263C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" name="Bilde 9" descr="Et bilde som inneholder tre, konstruksjon, høst, utendørs">
            <a:extLst>
              <a:ext uri="{FF2B5EF4-FFF2-40B4-BE49-F238E27FC236}">
                <a16:creationId xmlns:a16="http://schemas.microsoft.com/office/drawing/2014/main" id="{68CDE32C-AF23-B1F9-113F-DA3B4EF5B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" y="-3148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4681A-E6A3-765D-C87C-731867F9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7200" dirty="0"/>
              <a:t>Spørsmål?</a:t>
            </a:r>
            <a:br>
              <a:rPr lang="nb-NO" sz="7200" dirty="0"/>
            </a:br>
            <a:endParaRPr lang="nb-NO" sz="7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09D9BC-0807-AA07-4607-DAA85C8E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48" y="3140968"/>
            <a:ext cx="7404304" cy="149961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b-NO"/>
              <a:t>Helse og oppvekst : i biblioteket på plan: 1</a:t>
            </a:r>
            <a:endParaRPr lang="en-US" dirty="0"/>
          </a:p>
          <a:p>
            <a:r>
              <a:rPr lang="nb-NO"/>
              <a:t>Studiespesialisering og påbygg:  plan 0 </a:t>
            </a:r>
          </a:p>
          <a:p>
            <a:r>
              <a:rPr lang="nb-NO"/>
              <a:t>Kunst, design og arkitektur: plan 1 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A0721C-DFA5-1917-F8BA-C55CE837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Vg2/vg3 høsten 2025</a:t>
            </a:r>
          </a:p>
        </p:txBody>
      </p:sp>
    </p:spTree>
    <p:extLst>
      <p:ext uri="{BB962C8B-B14F-4D97-AF65-F5344CB8AC3E}">
        <p14:creationId xmlns:p14="http://schemas.microsoft.com/office/powerpoint/2010/main" val="20852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7402DB-E424-BFAE-64A2-1312F194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b-NO"/>
              <a:t>Vi jobber med å….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D6765-2AF2-E8D0-2BD6-DCEE67C6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903" y="804332"/>
            <a:ext cx="4806886" cy="5666371"/>
          </a:xfrm>
        </p:spPr>
        <p:txBody>
          <a:bodyPr anchor="ctr">
            <a:normAutofit/>
          </a:bodyPr>
          <a:lstStyle/>
          <a:p>
            <a:r>
              <a:rPr lang="nb-NO"/>
              <a:t>Ha tydelige rammer og regler for å sikre et godt felleskap for læring </a:t>
            </a:r>
          </a:p>
          <a:p>
            <a:r>
              <a:rPr lang="nb-NO"/>
              <a:t>Hjelpe elevene til å mestre elevrollen</a:t>
            </a:r>
          </a:p>
          <a:p>
            <a:r>
              <a:rPr lang="nb-NO"/>
              <a:t>Legge til rette for at eleven får de ferdighetene som trengs for å bli forberedt til videre studier</a:t>
            </a:r>
          </a:p>
          <a:p>
            <a:r>
              <a:rPr lang="nb-NO"/>
              <a:t>Følge opp fravær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9B6F131-0CD5-55A3-56A8-55688323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" y="585216"/>
            <a:ext cx="1127858" cy="1322947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68BC5E-6551-C374-1EDA-20FF767A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 og vg3 høsten 2025</a:t>
            </a:r>
          </a:p>
        </p:txBody>
      </p:sp>
    </p:spTree>
    <p:extLst>
      <p:ext uri="{BB962C8B-B14F-4D97-AF65-F5344CB8AC3E}">
        <p14:creationId xmlns:p14="http://schemas.microsoft.com/office/powerpoint/2010/main" val="367758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7AF947-4ED8-67D2-B9D3-8DAEFF91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46" y="496881"/>
            <a:ext cx="7290054" cy="1499616"/>
          </a:xfrm>
        </p:spPr>
        <p:txBody>
          <a:bodyPr>
            <a:normAutofit/>
          </a:bodyPr>
          <a:lstStyle/>
          <a:p>
            <a:r>
              <a:rPr lang="nb-NO"/>
              <a:t>kLASSEMILJØ</a:t>
            </a:r>
            <a:br>
              <a:rPr lang="nb-NO"/>
            </a:br>
            <a:r>
              <a:rPr lang="nb-NO" sz="2200"/>
              <a:t>Tydelige rammer og regler gir trygghet og forutsigbarhet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1A9E98-AF63-BA2C-18C3-0F855B762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09495"/>
            <a:ext cx="7538952" cy="4536544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b-NO" dirty="0"/>
              <a:t>Klasseromsregler er innført for alle elever: </a:t>
            </a:r>
          </a:p>
          <a:p>
            <a:pPr marL="264795" lvl="1" indent="-136525">
              <a:buFont typeface="Courier New" panose="02070309020205020404" pitchFamily="49" charset="0"/>
              <a:buChar char="o"/>
            </a:pPr>
            <a:r>
              <a:rPr lang="nb-NO" sz="2000" dirty="0"/>
              <a:t>Møt presis</a:t>
            </a:r>
          </a:p>
          <a:p>
            <a:pPr marL="264795" lvl="1" indent="-136525">
              <a:buFont typeface="Courier New" panose="02070309020205020404" pitchFamily="49" charset="0"/>
              <a:buChar char="o"/>
            </a:pPr>
            <a:r>
              <a:rPr lang="nb-NO" sz="2000" dirty="0"/>
              <a:t>Ha med nødvendig utstyr </a:t>
            </a:r>
          </a:p>
          <a:p>
            <a:pPr marL="264795" lvl="1" indent="-136525">
              <a:buFont typeface="Courier New" panose="02070309020205020404" pitchFamily="49" charset="0"/>
              <a:buChar char="o"/>
            </a:pPr>
            <a:r>
              <a:rPr lang="nb-NO" sz="2000" dirty="0"/>
              <a:t>Legg mobilen i mobilkassen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Nulltoleranse mot:</a:t>
            </a:r>
          </a:p>
          <a:p>
            <a:pPr marL="173736" lvl="1" indent="0">
              <a:buNone/>
            </a:pPr>
            <a:r>
              <a:rPr lang="nb-NO" sz="2000" dirty="0"/>
              <a:t>Trakasserende språkbruk</a:t>
            </a:r>
          </a:p>
          <a:p>
            <a:pPr marL="173736" lvl="1" indent="0">
              <a:buNone/>
            </a:pPr>
            <a:r>
              <a:rPr lang="nb-NO" sz="2000" dirty="0"/>
              <a:t>Mobbing</a:t>
            </a:r>
          </a:p>
          <a:p>
            <a:pPr marL="173736" lvl="1" indent="0">
              <a:buNone/>
            </a:pPr>
            <a:r>
              <a:rPr lang="nb-NO" sz="2000" dirty="0"/>
              <a:t>Rus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(Se Osloskolens ordensreglement)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7F3C50-B918-2B3E-07C6-4DFB0AF3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" y="585216"/>
            <a:ext cx="1127858" cy="1322947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CBBB7D-64E0-E3B8-8F86-A1AC5A26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 og vg3 høsten 2025</a:t>
            </a:r>
          </a:p>
        </p:txBody>
      </p:sp>
    </p:spTree>
    <p:extLst>
      <p:ext uri="{BB962C8B-B14F-4D97-AF65-F5344CB8AC3E}">
        <p14:creationId xmlns:p14="http://schemas.microsoft.com/office/powerpoint/2010/main" val="17825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30DEB-108A-74EE-4372-5610F682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B2F2D-5AFD-EB2C-3238-4C931749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79" y="496881"/>
            <a:ext cx="6784269" cy="1114644"/>
          </a:xfrm>
        </p:spPr>
        <p:txBody>
          <a:bodyPr>
            <a:normAutofit fontScale="90000"/>
          </a:bodyPr>
          <a:lstStyle/>
          <a:p>
            <a:r>
              <a:rPr lang="nb-NO"/>
              <a:t>FRAVÆR</a:t>
            </a:r>
            <a:br>
              <a:rPr lang="nb-NO"/>
            </a:br>
            <a:r>
              <a:rPr lang="nb-NO" sz="2200"/>
              <a:t>FRAVÆRSGRENSE OG VARSEL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EB374-0F9E-8C4E-8BDF-49F7B0E0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09495"/>
            <a:ext cx="7538952" cy="4536544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CFEEB1E-1DAB-141D-0E22-71CC2669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" y="585216"/>
            <a:ext cx="1127858" cy="1322947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7FDA0F-9681-1349-D0CE-4936D6C4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 og vg3 høsten 2025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ED915E0-4716-0089-B72F-CE8AC44BDF42}"/>
              </a:ext>
            </a:extLst>
          </p:cNvPr>
          <p:cNvSpPr txBox="1"/>
          <p:nvPr/>
        </p:nvSpPr>
        <p:spPr>
          <a:xfrm>
            <a:off x="958850" y="1810510"/>
            <a:ext cx="71755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Fraværsgrense på 10%</a:t>
            </a:r>
          </a:p>
          <a:p>
            <a:endParaRPr lang="nb-NO" dirty="0"/>
          </a:p>
          <a:p>
            <a:r>
              <a:rPr lang="nb-NO" dirty="0"/>
              <a:t>Varsel sendes:</a:t>
            </a:r>
          </a:p>
          <a:p>
            <a:r>
              <a:rPr lang="nb-NO" dirty="0"/>
              <a:t>Når fraværet nærmer seg fraværsgrensa</a:t>
            </a:r>
          </a:p>
          <a:p>
            <a:r>
              <a:rPr lang="nb-NO" dirty="0"/>
              <a:t>Når eleven ikke har godt nok vurderingsgrunnlag i faget </a:t>
            </a:r>
          </a:p>
          <a:p>
            <a:endParaRPr lang="nb-NO" dirty="0"/>
          </a:p>
          <a:p>
            <a:r>
              <a:rPr lang="nb-NO" dirty="0"/>
              <a:t>Gyldig dokumentasjon etter 10 % fravær: Legemelding eller melding fra tannlege eller annen sakkyndig </a:t>
            </a:r>
          </a:p>
          <a:p>
            <a:endParaRPr lang="nb-NO" dirty="0"/>
          </a:p>
          <a:p>
            <a:r>
              <a:rPr lang="nb-NO" dirty="0"/>
              <a:t>Dokumentasjon på helserelatert fravær før 10% er ikke nødvendig. Ønsker egenmelding fra elev og /eller foresatte</a:t>
            </a:r>
          </a:p>
          <a:p>
            <a:endParaRPr lang="nb-NO" dirty="0"/>
          </a:p>
          <a:p>
            <a:r>
              <a:rPr lang="nb-NO" dirty="0"/>
              <a:t>Varsel om karakter IV </a:t>
            </a:r>
            <a:r>
              <a:rPr lang="nb-NO" dirty="0" err="1"/>
              <a:t>pga</a:t>
            </a:r>
            <a:r>
              <a:rPr lang="nb-NO" dirty="0"/>
              <a:t> manglende vurderingsgrunnlag gjelder selv om eleven har under 10 </a:t>
            </a:r>
            <a:r>
              <a:rPr lang="nb-NO"/>
              <a:t>% fravær.</a:t>
            </a:r>
          </a:p>
          <a:p>
            <a:endParaRPr lang="nb-NO" dirty="0"/>
          </a:p>
          <a:p>
            <a:r>
              <a:rPr lang="nb-NO" dirty="0"/>
              <a:t>Lavt fravær er suksessfaktor for gode resultat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464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br>
              <a:rPr lang="nb-NO" sz="3700" b="1"/>
            </a:br>
            <a:r>
              <a:rPr lang="nb-NO" sz="3700" b="1"/>
              <a:t>skole-hjem-samarbeid er viktig!              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2286000"/>
            <a:ext cx="5028040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 interesse for skolehverdagen til ungdommen din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 tilgjengelig for ungdommen og gi støtte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Snakk om klassereglene hjemme og hvorfor det er viktig med slike regler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Hjelp ungdommen med å komme presis til skolen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>
                <a:latin typeface="Calibri"/>
                <a:ea typeface="Calibri"/>
                <a:cs typeface="Times New Roman"/>
              </a:rPr>
              <a:t>Snakk med ungdommen om skolearbeid og at det er spesielt viktig med avsluttende fag</a:t>
            </a:r>
          </a:p>
          <a:p>
            <a:pPr marL="0" indent="0">
              <a:spcAft>
                <a:spcPts val="800"/>
              </a:spcAft>
              <a:buNone/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73" y="640080"/>
            <a:ext cx="2228394" cy="262805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554399B-466C-E4E5-C02D-C5CF0CACB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589867"/>
            <a:ext cx="2999740" cy="2249805"/>
          </a:xfrm>
          <a:prstGeom prst="rect">
            <a:avLst/>
          </a:prstGeom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4481911-79DA-D098-058F-0A28C8C1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 og vg3 høsten 2025</a:t>
            </a:r>
          </a:p>
        </p:txBody>
      </p:sp>
    </p:spTree>
    <p:extLst>
      <p:ext uri="{BB962C8B-B14F-4D97-AF65-F5344CB8AC3E}">
        <p14:creationId xmlns:p14="http://schemas.microsoft.com/office/powerpoint/2010/main" val="111312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A864FE-CCD5-CF8E-826D-43BAF3B0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54" y="585216"/>
            <a:ext cx="3650096" cy="1499616"/>
          </a:xfrm>
        </p:spPr>
        <p:txBody>
          <a:bodyPr>
            <a:normAutofit/>
          </a:bodyPr>
          <a:lstStyle/>
          <a:p>
            <a:r>
              <a:rPr lang="nb-NO"/>
              <a:t>Skolemiljø</a:t>
            </a:r>
          </a:p>
        </p:txBody>
      </p:sp>
      <p:pic>
        <p:nvPicPr>
          <p:cNvPr id="5" name="Plassholder for innhold 4" descr="Et bilde som inneholder person, klær, tekst, Menneskeansikt&#10;&#10;KI-generert innhold kan være feil.">
            <a:extLst>
              <a:ext uri="{FF2B5EF4-FFF2-40B4-BE49-F238E27FC236}">
                <a16:creationId xmlns:a16="http://schemas.microsoft.com/office/drawing/2014/main" id="{2D18FD54-F97D-5D28-3653-AE73F4AC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49" r="13471" b="-4"/>
          <a:stretch>
            <a:fillRect/>
          </a:stretch>
        </p:blipFill>
        <p:spPr>
          <a:xfrm>
            <a:off x="2508038" y="207198"/>
            <a:ext cx="1966602" cy="289901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2D0EB3-F080-46A3-B0EA-B1D31CB0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973783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B87BF2-95C9-EFBA-3091-114DC7A5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254" y="1871587"/>
            <a:ext cx="3218296" cy="2198763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/>
              <a:t>Verdens </a:t>
            </a:r>
            <a:r>
              <a:rPr lang="en-US" sz="1700" err="1"/>
              <a:t>dagen</a:t>
            </a:r>
            <a:r>
              <a:rPr lang="en-US" sz="1700"/>
              <a:t> </a:t>
            </a:r>
            <a:r>
              <a:rPr lang="en-US" sz="1700" err="1"/>
              <a:t>psykisk</a:t>
            </a:r>
            <a:r>
              <a:rPr lang="en-US" sz="1700"/>
              <a:t> </a:t>
            </a:r>
            <a:r>
              <a:rPr lang="en-US" sz="1700" err="1"/>
              <a:t>helse</a:t>
            </a:r>
            <a:endParaRPr lang="en-US" sz="1700"/>
          </a:p>
          <a:p>
            <a:endParaRPr lang="en-US" sz="1700"/>
          </a:p>
          <a:p>
            <a:r>
              <a:rPr lang="en-US" sz="1700"/>
              <a:t>Rosa </a:t>
            </a:r>
            <a:r>
              <a:rPr lang="en-US" sz="1700" err="1"/>
              <a:t>sløyfe</a:t>
            </a:r>
            <a:endParaRPr lang="en-US" sz="1700"/>
          </a:p>
          <a:p>
            <a:endParaRPr lang="en-US" sz="1700"/>
          </a:p>
          <a:p>
            <a:r>
              <a:rPr lang="en-US" sz="1700"/>
              <a:t>Halloween</a:t>
            </a:r>
          </a:p>
          <a:p>
            <a:endParaRPr lang="en-US" sz="1700"/>
          </a:p>
          <a:p>
            <a:endParaRPr lang="en-US" sz="17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5E47465-3BD6-7BFF-2433-4F335082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Informasjon for vg2 og vg3</a:t>
            </a:r>
          </a:p>
        </p:txBody>
      </p:sp>
      <p:pic>
        <p:nvPicPr>
          <p:cNvPr id="6" name="Bilde 5" descr="Et bilde som inneholder klær, person, sko, Menneskeansikt&#10;&#10;KI-generert innhold kan være feil.">
            <a:extLst>
              <a:ext uri="{FF2B5EF4-FFF2-40B4-BE49-F238E27FC236}">
                <a16:creationId xmlns:a16="http://schemas.microsoft.com/office/drawing/2014/main" id="{EAAA3E9F-FD6A-2B90-EFD2-A1B54827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15" r="3" b="3"/>
          <a:stretch>
            <a:fillRect/>
          </a:stretch>
        </p:blipFill>
        <p:spPr>
          <a:xfrm>
            <a:off x="0" y="3476625"/>
            <a:ext cx="4570789" cy="33813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8D81249-20DC-48F6-123F-7F34B115F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92" y="548640"/>
            <a:ext cx="1127858" cy="1322947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56DBD7E-F5C6-7139-6E56-449EF0EE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1" y="207198"/>
            <a:ext cx="2174257" cy="2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4BD0B59-540D-CA8F-C7CE-F72C262C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13" y="4169410"/>
            <a:ext cx="1936358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7FE3909-F918-679E-51C9-02A639D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>
                <a:solidFill>
                  <a:schemeClr val="tx1"/>
                </a:solidFill>
              </a:rPr>
              <a:t>Informasjonsmøte for Vg2/vG3 høsten 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9FD194-E8B9-DB3F-1C48-E168ADAA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38" r="-2" b="11842"/>
          <a:stretch>
            <a:fillRect/>
          </a:stretch>
        </p:blipFill>
        <p:spPr>
          <a:xfrm>
            <a:off x="480957" y="643467"/>
            <a:ext cx="3009765" cy="2702558"/>
          </a:xfrm>
          <a:prstGeom prst="rect">
            <a:avLst/>
          </a:prstGeom>
        </p:spPr>
      </p:pic>
      <p:pic>
        <p:nvPicPr>
          <p:cNvPr id="3" name="Bilde 2" descr="Et bilde som inneholder klær, person, Menneskeansikt, smil&#10;&#10;KI-generert innhold kan være feil.">
            <a:extLst>
              <a:ext uri="{FF2B5EF4-FFF2-40B4-BE49-F238E27FC236}">
                <a16:creationId xmlns:a16="http://schemas.microsoft.com/office/drawing/2014/main" id="{02EB3B8D-2A4B-6B5B-68E1-DFD11725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8166"/>
          <a:stretch>
            <a:fillRect/>
          </a:stretch>
        </p:blipFill>
        <p:spPr>
          <a:xfrm>
            <a:off x="482600" y="3509433"/>
            <a:ext cx="3008122" cy="2705099"/>
          </a:xfrm>
          <a:prstGeom prst="rect">
            <a:avLst/>
          </a:prstGeom>
        </p:spPr>
      </p:pic>
      <p:pic>
        <p:nvPicPr>
          <p:cNvPr id="5" name="Bilde 4" descr="Et bilde som inneholder klær, Menneskeansikt, person, hatt&#10;&#10;KI-generert innhold kan være feil.">
            <a:extLst>
              <a:ext uri="{FF2B5EF4-FFF2-40B4-BE49-F238E27FC236}">
                <a16:creationId xmlns:a16="http://schemas.microsoft.com/office/drawing/2014/main" id="{2FBA1003-1193-0FFE-2683-D433F3EB8A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33" b="2"/>
          <a:stretch>
            <a:fillRect/>
          </a:stretch>
        </p:blipFill>
        <p:spPr>
          <a:xfrm>
            <a:off x="3609474" y="643467"/>
            <a:ext cx="50519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1E9CD-9E3F-3822-0B12-33FC1AF8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385575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95C3CA-C57F-310B-5CAF-428B95B1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851" y="585216"/>
            <a:ext cx="1814484" cy="1499616"/>
          </a:xfrm>
        </p:spPr>
        <p:txBody>
          <a:bodyPr>
            <a:normAutofit fontScale="90000"/>
          </a:bodyPr>
          <a:lstStyle/>
          <a:p>
            <a:br>
              <a:rPr lang="nb-NO" sz="1100">
                <a:solidFill>
                  <a:srgbClr val="FFFFFF"/>
                </a:solidFill>
              </a:rPr>
            </a:br>
            <a:br>
              <a:rPr lang="nb-NO" sz="1100">
                <a:solidFill>
                  <a:srgbClr val="FFFFFF"/>
                </a:solidFill>
              </a:rPr>
            </a:br>
            <a:br>
              <a:rPr lang="nb-NO" sz="2800">
                <a:solidFill>
                  <a:srgbClr val="FFFFFF"/>
                </a:solidFill>
              </a:rPr>
            </a:br>
            <a:r>
              <a:rPr lang="nb-NO" sz="2800">
                <a:solidFill>
                  <a:srgbClr val="FFFFFF"/>
                </a:solidFill>
              </a:rPr>
              <a:t>Elevråd</a:t>
            </a:r>
            <a:br>
              <a:rPr lang="nb-NO" sz="2800">
                <a:solidFill>
                  <a:srgbClr val="FFFFFF"/>
                </a:solidFill>
              </a:rPr>
            </a:br>
            <a:br>
              <a:rPr lang="nb-NO" sz="2800">
                <a:solidFill>
                  <a:srgbClr val="FFFFFF"/>
                </a:solidFill>
              </a:rPr>
            </a:br>
            <a:r>
              <a:rPr lang="nb-NO" sz="2800" err="1">
                <a:solidFill>
                  <a:srgbClr val="FFFFFF"/>
                </a:solidFill>
              </a:rPr>
              <a:t>After</a:t>
            </a:r>
            <a:r>
              <a:rPr lang="nb-NO" sz="2800">
                <a:solidFill>
                  <a:srgbClr val="FFFFFF"/>
                </a:solidFill>
              </a:rPr>
              <a:t> </a:t>
            </a:r>
            <a:r>
              <a:rPr lang="nb-NO" sz="2800" err="1">
                <a:solidFill>
                  <a:srgbClr val="FFFFFF"/>
                </a:solidFill>
              </a:rPr>
              <a:t>hours</a:t>
            </a:r>
            <a:br>
              <a:rPr lang="nb-NO" sz="1100">
                <a:solidFill>
                  <a:srgbClr val="FFFFFF"/>
                </a:solidFill>
              </a:rPr>
            </a:br>
            <a:br>
              <a:rPr lang="nb-NO" sz="1100">
                <a:solidFill>
                  <a:srgbClr val="FFFFFF"/>
                </a:solidFill>
              </a:rPr>
            </a:br>
            <a:br>
              <a:rPr lang="nb-NO" sz="1100">
                <a:solidFill>
                  <a:srgbClr val="FFFFFF"/>
                </a:solidFill>
              </a:rPr>
            </a:br>
            <a:endParaRPr lang="nb-NO" sz="1100">
              <a:solidFill>
                <a:srgbClr val="FFFFFF"/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113641-DF00-0547-D446-B86F53045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nb-NO" sz="1600">
              <a:solidFill>
                <a:srgbClr val="FFFFFF"/>
              </a:solidFill>
            </a:endParaRPr>
          </a:p>
          <a:p>
            <a:endParaRPr lang="nb-NO" sz="16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2EFA27-E0B2-095F-DC83-9E90CD02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7080" b="-1"/>
          <a:stretch>
            <a:fillRect/>
          </a:stretch>
        </p:blipFill>
        <p:spPr bwMode="auto">
          <a:xfrm>
            <a:off x="4220121" y="321732"/>
            <a:ext cx="2745830" cy="35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1732"/>
            <a:ext cx="171519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236618-C8C8-00FF-8F3D-CFB4BAFB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0118" y="6470704"/>
            <a:ext cx="383817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2DDB5B3-071B-43EC-D2B5-B6168BA8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6" r="-5" b="34630"/>
          <a:stretch>
            <a:fillRect/>
          </a:stretch>
        </p:blipFill>
        <p:spPr>
          <a:xfrm>
            <a:off x="4188516" y="3985389"/>
            <a:ext cx="2848684" cy="231325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C8B222E-1B82-C352-0F30-CDCA04165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17" y="836209"/>
            <a:ext cx="1127858" cy="1322947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313FC65-3E8E-EC85-D8B1-1F3B2271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3" y="321732"/>
            <a:ext cx="1945046" cy="25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C3076A7-1443-4B6D-157F-86FF5576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48" y="3060791"/>
            <a:ext cx="1873316" cy="24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2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27B53-C3A6-E5C5-B5CA-5354302D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35" y="154471"/>
            <a:ext cx="4550113" cy="1499616"/>
          </a:xfrm>
        </p:spPr>
        <p:txBody>
          <a:bodyPr>
            <a:normAutofit/>
          </a:bodyPr>
          <a:lstStyle/>
          <a:p>
            <a:r>
              <a:rPr lang="nb-NO"/>
              <a:t>Viktig å merke seg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B5525F-A1DE-EE0F-58BF-68C47DCF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5040560" cy="533224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Leksehjelp med faglærere hver tirsdag og torsdag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FF17111-D874-3A0A-5622-CE9DC76EE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8" r="3562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E508B3-3E3F-64E4-ACE6-3E7CEE79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Informasjonsmøte for Vg2/VG3 høsten 2025</a:t>
            </a:r>
          </a:p>
        </p:txBody>
      </p:sp>
    </p:spTree>
    <p:extLst>
      <p:ext uri="{BB962C8B-B14F-4D97-AF65-F5344CB8AC3E}">
        <p14:creationId xmlns:p14="http://schemas.microsoft.com/office/powerpoint/2010/main" val="635239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2978A0EA0E8644A31B842A23288696" ma:contentTypeVersion="36" ma:contentTypeDescription="Opprett et nytt dokument." ma:contentTypeScope="" ma:versionID="9bbc67c65b75986f7ed48b49886b3b21">
  <xsd:schema xmlns:xsd="http://www.w3.org/2001/XMLSchema" xmlns:xs="http://www.w3.org/2001/XMLSchema" xmlns:p="http://schemas.microsoft.com/office/2006/metadata/properties" xmlns:ns2="6a5cc1f3-bf45-4924-af00-10280dcfb405" xmlns:ns3="1fc5800d-fca9-4d5c-aaf3-c03ef9b948a6" targetNamespace="http://schemas.microsoft.com/office/2006/metadata/properties" ma:root="true" ma:fieldsID="69f27bc36ae970ae043f00a7e956bd3a" ns2:_="" ns3:_="">
    <xsd:import namespace="6a5cc1f3-bf45-4924-af00-10280dcfb405"/>
    <xsd:import namespace="1fc5800d-fca9-4d5c-aaf3-c03ef9b94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cc1f3-bf45-4924-af00-10280dcfb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5800d-fca9-4d5c-aaf3-c03ef9b94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252fa898-5644-46bb-9b17-ee1fe1f40cbd}" ma:internalName="TaxCatchAll" ma:showField="CatchAllData" ma:web="1fc5800d-fca9-4d5c-aaf3-c03ef9b94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5800d-fca9-4d5c-aaf3-c03ef9b948a6" xsi:nil="true"/>
    <lcf76f155ced4ddcb4097134ff3c332f xmlns="6a5cc1f3-bf45-4924-af00-10280dcfb405">
      <Terms xmlns="http://schemas.microsoft.com/office/infopath/2007/PartnerControls"/>
    </lcf76f155ced4ddcb4097134ff3c332f>
    <CultureName xmlns="6a5cc1f3-bf45-4924-af00-10280dcfb405" xsi:nil="true"/>
    <Students xmlns="6a5cc1f3-bf45-4924-af00-10280dcfb405">
      <UserInfo>
        <DisplayName/>
        <AccountId xsi:nil="true"/>
        <AccountType/>
      </UserInfo>
    </Students>
    <Has_Teacher_Only_SectionGroup xmlns="6a5cc1f3-bf45-4924-af00-10280dcfb405" xsi:nil="true"/>
    <DefaultSectionNames xmlns="6a5cc1f3-bf45-4924-af00-10280dcfb405" xsi:nil="true"/>
    <LMS_Mappings xmlns="6a5cc1f3-bf45-4924-af00-10280dcfb405" xsi:nil="true"/>
    <IsNotebookLocked xmlns="6a5cc1f3-bf45-4924-af00-10280dcfb405" xsi:nil="true"/>
    <Teachers xmlns="6a5cc1f3-bf45-4924-af00-10280dcfb405">
      <UserInfo>
        <DisplayName/>
        <AccountId xsi:nil="true"/>
        <AccountType/>
      </UserInfo>
    </Teachers>
    <Distribution_Groups xmlns="6a5cc1f3-bf45-4924-af00-10280dcfb405" xsi:nil="true"/>
    <Templates xmlns="6a5cc1f3-bf45-4924-af00-10280dcfb405" xsi:nil="true"/>
    <Self_Registration_Enabled xmlns="6a5cc1f3-bf45-4924-af00-10280dcfb405" xsi:nil="true"/>
    <Is_Collaboration_Space_Locked xmlns="6a5cc1f3-bf45-4924-af00-10280dcfb405" xsi:nil="true"/>
    <NotebookType xmlns="6a5cc1f3-bf45-4924-af00-10280dcfb405" xsi:nil="true"/>
    <Math_Settings xmlns="6a5cc1f3-bf45-4924-af00-10280dcfb405" xsi:nil="true"/>
    <AppVersion xmlns="6a5cc1f3-bf45-4924-af00-10280dcfb405" xsi:nil="true"/>
    <Invited_Students xmlns="6a5cc1f3-bf45-4924-af00-10280dcfb405" xsi:nil="true"/>
    <FolderType xmlns="6a5cc1f3-bf45-4924-af00-10280dcfb405" xsi:nil="true"/>
    <Owner xmlns="6a5cc1f3-bf45-4924-af00-10280dcfb405">
      <UserInfo>
        <DisplayName/>
        <AccountId xsi:nil="true"/>
        <AccountType/>
      </UserInfo>
    </Owner>
    <Student_Groups xmlns="6a5cc1f3-bf45-4924-af00-10280dcfb405">
      <UserInfo>
        <DisplayName/>
        <AccountId xsi:nil="true"/>
        <AccountType/>
      </UserInfo>
    </Student_Groups>
    <Teams_Channel_Section_Location xmlns="6a5cc1f3-bf45-4924-af00-10280dcfb405" xsi:nil="true"/>
    <TeamsChannelId xmlns="6a5cc1f3-bf45-4924-af00-10280dcfb405" xsi:nil="true"/>
    <Invited_Teachers xmlns="6a5cc1f3-bf45-4924-af00-10280dcfb405" xsi:nil="true"/>
  </documentManagement>
</p:properties>
</file>

<file path=customXml/itemProps1.xml><?xml version="1.0" encoding="utf-8"?>
<ds:datastoreItem xmlns:ds="http://schemas.openxmlformats.org/officeDocument/2006/customXml" ds:itemID="{1523DA4E-2DCF-49F0-A939-267D4C02DF68}">
  <ds:schemaRefs>
    <ds:schemaRef ds:uri="1fc5800d-fca9-4d5c-aaf3-c03ef9b948a6"/>
    <ds:schemaRef ds:uri="6a5cc1f3-bf45-4924-af00-10280dcfb4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79E577-09A5-4958-9618-F1D9CC71CB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C49E9B-29A5-43B2-80B1-00A648C0C18A}">
  <ds:schemaRefs>
    <ds:schemaRef ds:uri="1fc5800d-fca9-4d5c-aaf3-c03ef9b948a6"/>
    <ds:schemaRef ds:uri="4030c272-f177-42e9-84bf-20a91d7081db"/>
    <ds:schemaRef ds:uri="6a5cc1f3-bf45-4924-af00-10280dcfb405"/>
    <ds:schemaRef ds:uri="6c83757b-788f-4af3-a171-947f982320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Words>348</Words>
  <Application>Microsoft Office PowerPoint</Application>
  <PresentationFormat>Skjermfremvisning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VELKOMMEN TIL FORELDREMØTE vg2 og Vg3 12.11.25</vt:lpstr>
      <vt:lpstr>Vi jobber med å….</vt:lpstr>
      <vt:lpstr>kLASSEMILJØ Tydelige rammer og regler gir trygghet og forutsigbarhet </vt:lpstr>
      <vt:lpstr>FRAVÆR FRAVÆRSGRENSE OG VARSEL </vt:lpstr>
      <vt:lpstr> skole-hjem-samarbeid er viktig!                </vt:lpstr>
      <vt:lpstr>Skolemiljø</vt:lpstr>
      <vt:lpstr>PowerPoint-presentasjon</vt:lpstr>
      <vt:lpstr>   Elevråd  After hours   </vt:lpstr>
      <vt:lpstr>Viktig å merke seg</vt:lpstr>
      <vt:lpstr>Spørsmål? 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Hersleb</dc:title>
  <dc:creator>Anja Teig</dc:creator>
  <cp:lastModifiedBy>Marianne Stavrum</cp:lastModifiedBy>
  <cp:revision>33</cp:revision>
  <cp:lastPrinted>2018-05-02T10:01:41Z</cp:lastPrinted>
  <dcterms:created xsi:type="dcterms:W3CDTF">2014-09-03T15:15:08Z</dcterms:created>
  <dcterms:modified xsi:type="dcterms:W3CDTF">2025-11-13T11:21:16Z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0x010100102978A0EA0E8644A31B842A23288696</vt:lpwstr>
  </property>
  <property fmtid="{D5CDD505-2E9C-101B-9397-08002B2CF9AE}" pid="3" name="MediaServiceImageTags">
    <vt:lpwstr/>
  </property>
</Properties>
</file>