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72" r:id="rId5"/>
    <p:sldId id="273" r:id="rId6"/>
    <p:sldId id="274" r:id="rId7"/>
  </p:sldIdLst>
  <p:sldSz cx="12192000" cy="6858000"/>
  <p:notesSz cx="6797675" cy="9926638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FF"/>
    <a:srgbClr val="FF00FF"/>
    <a:srgbClr val="FF66FF"/>
    <a:srgbClr val="FF7C80"/>
    <a:srgbClr val="33CCCC"/>
    <a:srgbClr val="0099CC"/>
    <a:srgbClr val="9966FF"/>
    <a:srgbClr val="CCFF99"/>
    <a:srgbClr val="FF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6D9DA22-8D71-4394-95B2-A57C221DDAF6}" v="43" dt="2021-12-20T16:53:29.71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–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iddels stil 2 – utheving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56" autoAdjust="0"/>
    <p:restoredTop sz="94660"/>
  </p:normalViewPr>
  <p:slideViewPr>
    <p:cSldViewPr snapToGrid="0">
      <p:cViewPr varScale="1">
        <p:scale>
          <a:sx n="61" d="100"/>
          <a:sy n="61" d="100"/>
        </p:scale>
        <p:origin x="84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8AC56-5615-4E99-B64E-41F35220D3CD}" type="datetimeFigureOut">
              <a:rPr lang="nb-NO" smtClean="0"/>
              <a:t>21.12.2021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18E26-E5CD-4A3A-B147-337ED3D30F6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559961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8AC56-5615-4E99-B64E-41F35220D3CD}" type="datetimeFigureOut">
              <a:rPr lang="nb-NO" smtClean="0"/>
              <a:t>21.12.2021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18E26-E5CD-4A3A-B147-337ED3D30F6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706537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8AC56-5615-4E99-B64E-41F35220D3CD}" type="datetimeFigureOut">
              <a:rPr lang="nb-NO" smtClean="0"/>
              <a:t>21.12.2021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18E26-E5CD-4A3A-B147-337ED3D30F6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055071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8AC56-5615-4E99-B64E-41F35220D3CD}" type="datetimeFigureOut">
              <a:rPr lang="nb-NO" smtClean="0"/>
              <a:t>21.12.2021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18E26-E5CD-4A3A-B147-337ED3D30F6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008703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8AC56-5615-4E99-B64E-41F35220D3CD}" type="datetimeFigureOut">
              <a:rPr lang="nb-NO" smtClean="0"/>
              <a:t>21.12.2021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18E26-E5CD-4A3A-B147-337ED3D30F6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480818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8AC56-5615-4E99-B64E-41F35220D3CD}" type="datetimeFigureOut">
              <a:rPr lang="nb-NO" smtClean="0"/>
              <a:t>21.12.2021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18E26-E5CD-4A3A-B147-337ED3D30F6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544495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8AC56-5615-4E99-B64E-41F35220D3CD}" type="datetimeFigureOut">
              <a:rPr lang="nb-NO" smtClean="0"/>
              <a:t>21.12.2021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18E26-E5CD-4A3A-B147-337ED3D30F6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312112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8AC56-5615-4E99-B64E-41F35220D3CD}" type="datetimeFigureOut">
              <a:rPr lang="nb-NO" smtClean="0"/>
              <a:t>21.12.2021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18E26-E5CD-4A3A-B147-337ED3D30F6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063576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8AC56-5615-4E99-B64E-41F35220D3CD}" type="datetimeFigureOut">
              <a:rPr lang="nb-NO" smtClean="0"/>
              <a:t>21.12.2021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18E26-E5CD-4A3A-B147-337ED3D30F6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183608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8AC56-5615-4E99-B64E-41F35220D3CD}" type="datetimeFigureOut">
              <a:rPr lang="nb-NO" smtClean="0"/>
              <a:t>21.12.2021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18E26-E5CD-4A3A-B147-337ED3D30F6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796343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8AC56-5615-4E99-B64E-41F35220D3CD}" type="datetimeFigureOut">
              <a:rPr lang="nb-NO" smtClean="0"/>
              <a:t>21.12.2021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18E26-E5CD-4A3A-B147-337ED3D30F6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44019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B8AC56-5615-4E99-B64E-41F35220D3CD}" type="datetimeFigureOut">
              <a:rPr lang="nb-NO" smtClean="0"/>
              <a:t>21.12.2021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418E26-E5CD-4A3A-B147-337ED3D30F6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139052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Bilde 5">
            <a:extLst>
              <a:ext uri="{FF2B5EF4-FFF2-40B4-BE49-F238E27FC236}">
                <a16:creationId xmlns:a16="http://schemas.microsoft.com/office/drawing/2014/main" id="{70E1B3AE-03A0-4E5F-95B1-74EDA703F67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1897" y="123705"/>
            <a:ext cx="9747867" cy="63730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78922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ell 6">
            <a:extLst>
              <a:ext uri="{FF2B5EF4-FFF2-40B4-BE49-F238E27FC236}">
                <a16:creationId xmlns:a16="http://schemas.microsoft.com/office/drawing/2014/main" id="{8F425361-34D5-4C60-A409-C7A803CE969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1589309"/>
              </p:ext>
            </p:extLst>
          </p:nvPr>
        </p:nvGraphicFramePr>
        <p:xfrm>
          <a:off x="1857375" y="542925"/>
          <a:ext cx="7415212" cy="5772140"/>
        </p:xfrm>
        <a:graphic>
          <a:graphicData uri="http://schemas.openxmlformats.org/drawingml/2006/table">
            <a:tbl>
              <a:tblPr/>
              <a:tblGrid>
                <a:gridCol w="992515">
                  <a:extLst>
                    <a:ext uri="{9D8B030D-6E8A-4147-A177-3AD203B41FA5}">
                      <a16:colId xmlns:a16="http://schemas.microsoft.com/office/drawing/2014/main" val="3364256991"/>
                    </a:ext>
                  </a:extLst>
                </a:gridCol>
                <a:gridCol w="992515">
                  <a:extLst>
                    <a:ext uri="{9D8B030D-6E8A-4147-A177-3AD203B41FA5}">
                      <a16:colId xmlns:a16="http://schemas.microsoft.com/office/drawing/2014/main" val="3611624963"/>
                    </a:ext>
                  </a:extLst>
                </a:gridCol>
                <a:gridCol w="496259">
                  <a:extLst>
                    <a:ext uri="{9D8B030D-6E8A-4147-A177-3AD203B41FA5}">
                      <a16:colId xmlns:a16="http://schemas.microsoft.com/office/drawing/2014/main" val="4169477630"/>
                    </a:ext>
                  </a:extLst>
                </a:gridCol>
                <a:gridCol w="992515">
                  <a:extLst>
                    <a:ext uri="{9D8B030D-6E8A-4147-A177-3AD203B41FA5}">
                      <a16:colId xmlns:a16="http://schemas.microsoft.com/office/drawing/2014/main" val="1983754410"/>
                    </a:ext>
                  </a:extLst>
                </a:gridCol>
                <a:gridCol w="1215833">
                  <a:extLst>
                    <a:ext uri="{9D8B030D-6E8A-4147-A177-3AD203B41FA5}">
                      <a16:colId xmlns:a16="http://schemas.microsoft.com/office/drawing/2014/main" val="1611366619"/>
                    </a:ext>
                  </a:extLst>
                </a:gridCol>
                <a:gridCol w="496259">
                  <a:extLst>
                    <a:ext uri="{9D8B030D-6E8A-4147-A177-3AD203B41FA5}">
                      <a16:colId xmlns:a16="http://schemas.microsoft.com/office/drawing/2014/main" val="2708546106"/>
                    </a:ext>
                  </a:extLst>
                </a:gridCol>
                <a:gridCol w="992515">
                  <a:extLst>
                    <a:ext uri="{9D8B030D-6E8A-4147-A177-3AD203B41FA5}">
                      <a16:colId xmlns:a16="http://schemas.microsoft.com/office/drawing/2014/main" val="1217822104"/>
                    </a:ext>
                  </a:extLst>
                </a:gridCol>
                <a:gridCol w="1178613">
                  <a:extLst>
                    <a:ext uri="{9D8B030D-6E8A-4147-A177-3AD203B41FA5}">
                      <a16:colId xmlns:a16="http://schemas.microsoft.com/office/drawing/2014/main" val="3533041153"/>
                    </a:ext>
                  </a:extLst>
                </a:gridCol>
                <a:gridCol w="58188">
                  <a:extLst>
                    <a:ext uri="{9D8B030D-6E8A-4147-A177-3AD203B41FA5}">
                      <a16:colId xmlns:a16="http://schemas.microsoft.com/office/drawing/2014/main" val="3611276894"/>
                    </a:ext>
                  </a:extLst>
                </a:gridCol>
              </a:tblGrid>
              <a:tr h="233190">
                <a:tc gridSpan="9">
                  <a:txBody>
                    <a:bodyPr/>
                    <a:lstStyle/>
                    <a:p>
                      <a:pPr algn="l" fontAlgn="ctr"/>
                      <a:r>
                        <a:rPr lang="nn-NO" sz="1000" b="0" i="0" u="none" strike="noStrike">
                          <a:effectLst/>
                          <a:latin typeface="Arial" panose="020B0604020202020204" pitchFamily="34" charset="0"/>
                        </a:rPr>
                        <a:t>Fagpakker Språk, samfunnsfag og økonomi (SSØ)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699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4714365"/>
                  </a:ext>
                </a:extLst>
              </a:tr>
              <a:tr h="233190">
                <a:tc>
                  <a:txBody>
                    <a:bodyPr/>
                    <a:lstStyle/>
                    <a:p>
                      <a:pPr algn="l" fontAlgn="b"/>
                      <a:endParaRPr lang="nb-NO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00788597"/>
                  </a:ext>
                </a:extLst>
              </a:tr>
              <a:tr h="233190">
                <a:tc>
                  <a:txBody>
                    <a:bodyPr/>
                    <a:lstStyle/>
                    <a:p>
                      <a:pPr algn="r" fontAlgn="b"/>
                      <a:r>
                        <a:rPr lang="nb-NO" sz="600" b="0" i="0" u="none" strike="noStrike">
                          <a:effectLst/>
                          <a:latin typeface="Arial" panose="020B0604020202020204" pitchFamily="34" charset="0"/>
                        </a:rPr>
                        <a:t>Vg2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600" b="0" i="0" u="none" strike="noStrike">
                          <a:effectLst/>
                          <a:latin typeface="Arial" panose="020B0604020202020204" pitchFamily="34" charset="0"/>
                        </a:rPr>
                        <a:t>Vg3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nb-NO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600" b="0" i="0" u="none" strike="noStrike">
                          <a:effectLst/>
                          <a:latin typeface="Arial" panose="020B0604020202020204" pitchFamily="34" charset="0"/>
                        </a:rPr>
                        <a:t>Vg2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600" b="0" i="0" u="none" strike="noStrike">
                          <a:effectLst/>
                          <a:latin typeface="Arial" panose="020B0604020202020204" pitchFamily="34" charset="0"/>
                        </a:rPr>
                        <a:t>Vg3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34774165"/>
                  </a:ext>
                </a:extLst>
              </a:tr>
              <a:tr h="233190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nb-NO" sz="1000" b="1" i="0" u="none" strike="noStrike">
                          <a:effectLst/>
                          <a:latin typeface="Arial" panose="020B0604020202020204" pitchFamily="34" charset="0"/>
                        </a:rPr>
                        <a:t>Grønn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nb-NO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nb-NO" sz="1000" b="1" i="0" u="none" strike="noStrike">
                          <a:effectLst/>
                          <a:latin typeface="Arial" panose="020B0604020202020204" pitchFamily="34" charset="0"/>
                        </a:rPr>
                        <a:t>Blå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nb-NO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74447891"/>
                  </a:ext>
                </a:extLst>
              </a:tr>
              <a:tr h="233190"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 panose="020B0604020202020204" pitchFamily="34" charset="0"/>
                        </a:rPr>
                        <a:t>Sosiologi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 panose="020B0604020202020204" pitchFamily="34" charset="0"/>
                        </a:rPr>
                        <a:t>Samf.geo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 panose="020B0604020202020204" pitchFamily="34" charset="0"/>
                        </a:rPr>
                        <a:t>Mat S1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 panose="020B0604020202020204" pitchFamily="34" charset="0"/>
                        </a:rPr>
                        <a:t>Mat S2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46028160"/>
                  </a:ext>
                </a:extLst>
              </a:tr>
              <a:tr h="233190"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 panose="020B0604020202020204" pitchFamily="34" charset="0"/>
                        </a:rPr>
                        <a:t>Psykologi 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 panose="020B0604020202020204" pitchFamily="34" charset="0"/>
                        </a:rPr>
                        <a:t>Psykologi 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 panose="020B0604020202020204" pitchFamily="34" charset="0"/>
                        </a:rPr>
                        <a:t>Markedsf. 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 panose="020B0604020202020204" pitchFamily="34" charset="0"/>
                        </a:rPr>
                        <a:t>Markedsf. 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91980389"/>
                  </a:ext>
                </a:extLst>
              </a:tr>
              <a:tr h="233190"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 panose="020B0604020202020204" pitchFamily="34" charset="0"/>
                        </a:rPr>
                        <a:t>EB 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 panose="020B0604020202020204" pitchFamily="34" charset="0"/>
                        </a:rPr>
                        <a:t>valgfritt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 panose="020B0604020202020204" pitchFamily="34" charset="0"/>
                        </a:rPr>
                        <a:t>EB 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 panose="020B0604020202020204" pitchFamily="34" charset="0"/>
                        </a:rPr>
                        <a:t>valgfritt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23241443"/>
                  </a:ext>
                </a:extLst>
              </a:tr>
              <a:tr h="233190"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 panose="020B0604020202020204" pitchFamily="34" charset="0"/>
                        </a:rPr>
                        <a:t>2P/S1/R1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 panose="020B0604020202020204" pitchFamily="34" charset="0"/>
                        </a:rPr>
                        <a:t>Psykologi 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95130078"/>
                  </a:ext>
                </a:extLst>
              </a:tr>
              <a:tr h="233190">
                <a:tc>
                  <a:txBody>
                    <a:bodyPr/>
                    <a:lstStyle/>
                    <a:p>
                      <a:pPr algn="l" fontAlgn="b"/>
                      <a:endParaRPr lang="nb-NO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 panose="020B0604020202020204" pitchFamily="34" charset="0"/>
                        </a:rPr>
                        <a:t>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 panose="020B0604020202020204" pitchFamily="34" charset="0"/>
                        </a:rPr>
                        <a:t>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 panose="020B0604020202020204" pitchFamily="34" charset="0"/>
                        </a:rPr>
                        <a:t>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 panose="020B0604020202020204" pitchFamily="34" charset="0"/>
                        </a:rPr>
                        <a:t>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57828917"/>
                  </a:ext>
                </a:extLst>
              </a:tr>
              <a:tr h="233190">
                <a:tc>
                  <a:txBody>
                    <a:bodyPr/>
                    <a:lstStyle/>
                    <a:p>
                      <a:pPr algn="r" fontAlgn="b"/>
                      <a:r>
                        <a:rPr lang="nb-NO" sz="600" b="0" i="0" u="none" strike="noStrike">
                          <a:effectLst/>
                          <a:latin typeface="Arial" panose="020B0604020202020204" pitchFamily="34" charset="0"/>
                        </a:rPr>
                        <a:t>Vg2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600" b="0" i="0" u="none" strike="noStrike">
                          <a:effectLst/>
                          <a:latin typeface="Arial" panose="020B0604020202020204" pitchFamily="34" charset="0"/>
                        </a:rPr>
                        <a:t>Vg3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nb-NO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600" b="0" i="0" u="none" strike="noStrike">
                          <a:effectLst/>
                          <a:latin typeface="Arial" panose="020B0604020202020204" pitchFamily="34" charset="0"/>
                        </a:rPr>
                        <a:t>Vg2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600" b="0" i="0" u="none" strike="noStrike">
                          <a:effectLst/>
                          <a:latin typeface="Arial" panose="020B0604020202020204" pitchFamily="34" charset="0"/>
                        </a:rPr>
                        <a:t>Vg3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600" b="0" i="0" u="none" strike="noStrike">
                          <a:effectLst/>
                          <a:latin typeface="Arial" panose="020B0604020202020204" pitchFamily="34" charset="0"/>
                        </a:rPr>
                        <a:t>Vg2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600" b="0" i="0" u="none" strike="noStrike">
                          <a:effectLst/>
                          <a:latin typeface="Arial" panose="020B0604020202020204" pitchFamily="34" charset="0"/>
                        </a:rPr>
                        <a:t>Vg3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nb-NO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00954977"/>
                  </a:ext>
                </a:extLst>
              </a:tr>
              <a:tr h="233190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nb-NO" sz="1000" b="1" i="0" u="none" strike="noStrike">
                          <a:effectLst/>
                          <a:latin typeface="Arial" panose="020B0604020202020204" pitchFamily="34" charset="0"/>
                        </a:rPr>
                        <a:t>Oransje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nb-NO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nb-NO" sz="1000" b="1" i="0" u="none" strike="noStrike">
                          <a:effectLst/>
                          <a:latin typeface="Arial" panose="020B0604020202020204" pitchFamily="34" charset="0"/>
                        </a:rPr>
                        <a:t>Turkis 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nb-NO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nb-NO" sz="1000" b="1" i="0" u="none" strike="noStrike">
                          <a:effectLst/>
                          <a:latin typeface="Arial" panose="020B0604020202020204" pitchFamily="34" charset="0"/>
                        </a:rPr>
                        <a:t>Lyseblå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nb-NO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67564684"/>
                  </a:ext>
                </a:extLst>
              </a:tr>
              <a:tr h="233190"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 panose="020B0604020202020204" pitchFamily="34" charset="0"/>
                        </a:rPr>
                        <a:t>Markedsf. 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 panose="020B0604020202020204" pitchFamily="34" charset="0"/>
                        </a:rPr>
                        <a:t>Markedsf. 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 panose="020B0604020202020204" pitchFamily="34" charset="0"/>
                        </a:rPr>
                        <a:t>Markedsf. 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 panose="020B0604020202020204" pitchFamily="34" charset="0"/>
                        </a:rPr>
                        <a:t>Velg </a:t>
                      </a:r>
                      <a:r>
                        <a:rPr lang="nb-NO" sz="1000" b="0" i="0" u="sng" strike="noStrike">
                          <a:effectLst/>
                          <a:latin typeface="Arial" panose="020B0604020202020204" pitchFamily="34" charset="0"/>
                        </a:rPr>
                        <a:t>to</a:t>
                      </a:r>
                      <a:r>
                        <a:rPr lang="nb-NO" sz="1000" b="0" i="0" u="none" strike="noStrike">
                          <a:effectLst/>
                          <a:latin typeface="Arial" panose="020B0604020202020204" pitchFamily="34" charset="0"/>
                        </a:rPr>
                        <a:t> av: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33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 panose="020B0604020202020204" pitchFamily="34" charset="0"/>
                        </a:rPr>
                        <a:t>Markedsf. 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 panose="020B0604020202020204" pitchFamily="34" charset="0"/>
                        </a:rPr>
                        <a:t>Velg </a:t>
                      </a:r>
                      <a:r>
                        <a:rPr lang="nb-NO" sz="1000" b="0" i="0" u="sng" strike="noStrike">
                          <a:effectLst/>
                          <a:latin typeface="Arial" panose="020B0604020202020204" pitchFamily="34" charset="0"/>
                        </a:rPr>
                        <a:t>to</a:t>
                      </a:r>
                      <a:r>
                        <a:rPr lang="nb-NO" sz="1000" b="0" i="0" u="none" strike="noStrike">
                          <a:effectLst/>
                          <a:latin typeface="Arial" panose="020B0604020202020204" pitchFamily="34" charset="0"/>
                        </a:rPr>
                        <a:t> av: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06396971"/>
                  </a:ext>
                </a:extLst>
              </a:tr>
              <a:tr h="233190"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 panose="020B0604020202020204" pitchFamily="34" charset="0"/>
                        </a:rPr>
                        <a:t>Rettslære 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 panose="020B0604020202020204" pitchFamily="34" charset="0"/>
                        </a:rPr>
                        <a:t>Rettslære 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 panose="020B0604020202020204" pitchFamily="34" charset="0"/>
                        </a:rPr>
                        <a:t>Psykologi 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 panose="020B0604020202020204" pitchFamily="34" charset="0"/>
                        </a:rPr>
                        <a:t>Markedsf. 2,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3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 panose="020B0604020202020204" pitchFamily="34" charset="0"/>
                        </a:rPr>
                        <a:t>Psykologi 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 panose="020B0604020202020204" pitchFamily="34" charset="0"/>
                        </a:rPr>
                        <a:t>MF 2, Psyk 2,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64613303"/>
                  </a:ext>
                </a:extLst>
              </a:tr>
              <a:tr h="233190"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 panose="020B0604020202020204" pitchFamily="34" charset="0"/>
                        </a:rPr>
                        <a:t>EB 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 panose="020B0604020202020204" pitchFamily="34" charset="0"/>
                        </a:rPr>
                        <a:t>valgfritt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 panose="020B0604020202020204" pitchFamily="34" charset="0"/>
                        </a:rPr>
                        <a:t>Eng 1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 panose="020B0604020202020204" pitchFamily="34" charset="0"/>
                        </a:rPr>
                        <a:t>Eng 2, Psyk 2,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 panose="020B0604020202020204" pitchFamily="34" charset="0"/>
                        </a:rPr>
                        <a:t>Samf.geo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 panose="020B0604020202020204" pitchFamily="34" charset="0"/>
                        </a:rPr>
                        <a:t>sosiol./sos.kun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35032311"/>
                  </a:ext>
                </a:extLst>
              </a:tr>
              <a:tr h="233190"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 panose="020B0604020202020204" pitchFamily="34" charset="0"/>
                        </a:rPr>
                        <a:t>2P/S1/R1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 panose="020B0604020202020204" pitchFamily="34" charset="0"/>
                        </a:rPr>
                        <a:t>2P/S1/R1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 panose="020B0604020202020204" pitchFamily="34" charset="0"/>
                        </a:rPr>
                        <a:t>valgfritt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 panose="020B0604020202020204" pitchFamily="34" charset="0"/>
                        </a:rPr>
                        <a:t>2P/S1/R1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 panose="020B0604020202020204" pitchFamily="34" charset="0"/>
                        </a:rPr>
                        <a:t>valgfritt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17344012"/>
                  </a:ext>
                </a:extLst>
              </a:tr>
              <a:tr h="233190">
                <a:tc>
                  <a:txBody>
                    <a:bodyPr/>
                    <a:lstStyle/>
                    <a:p>
                      <a:pPr algn="l" fontAlgn="b"/>
                      <a:endParaRPr lang="nb-NO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 panose="020B0604020202020204" pitchFamily="34" charset="0"/>
                        </a:rPr>
                        <a:t>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 panose="020B0604020202020204" pitchFamily="34" charset="0"/>
                        </a:rPr>
                        <a:t>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 panose="020B0604020202020204" pitchFamily="34" charset="0"/>
                        </a:rPr>
                        <a:t>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 panose="020B0604020202020204" pitchFamily="34" charset="0"/>
                        </a:rPr>
                        <a:t>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64989925"/>
                  </a:ext>
                </a:extLst>
              </a:tr>
              <a:tr h="233190">
                <a:tc>
                  <a:txBody>
                    <a:bodyPr/>
                    <a:lstStyle/>
                    <a:p>
                      <a:pPr algn="r" fontAlgn="b"/>
                      <a:r>
                        <a:rPr lang="nb-NO" sz="600" b="0" i="0" u="none" strike="noStrike">
                          <a:effectLst/>
                          <a:latin typeface="Arial" panose="020B0604020202020204" pitchFamily="34" charset="0"/>
                        </a:rPr>
                        <a:t>Vg2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600" b="0" i="0" u="none" strike="noStrike">
                          <a:effectLst/>
                          <a:latin typeface="Arial" panose="020B0604020202020204" pitchFamily="34" charset="0"/>
                        </a:rPr>
                        <a:t>Vg3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nb-NO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600" b="0" i="0" u="none" strike="noStrike">
                          <a:effectLst/>
                          <a:latin typeface="Arial" panose="020B0604020202020204" pitchFamily="34" charset="0"/>
                        </a:rPr>
                        <a:t>Vg2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600" b="0" i="0" u="none" strike="noStrike">
                          <a:effectLst/>
                          <a:latin typeface="Arial" panose="020B0604020202020204" pitchFamily="34" charset="0"/>
                        </a:rPr>
                        <a:t>Vg3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600" b="0" i="0" u="none" strike="noStrike">
                          <a:effectLst/>
                          <a:latin typeface="Arial" panose="020B0604020202020204" pitchFamily="34" charset="0"/>
                        </a:rPr>
                        <a:t>Vg2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600" b="0" i="0" u="none" strike="noStrike">
                          <a:effectLst/>
                          <a:latin typeface="Arial" panose="020B0604020202020204" pitchFamily="34" charset="0"/>
                        </a:rPr>
                        <a:t>Vg3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nb-NO" sz="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76292461"/>
                  </a:ext>
                </a:extLst>
              </a:tr>
              <a:tr h="233190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nb-NO" sz="1000" b="1" i="0" u="none" strike="noStrike">
                          <a:effectLst/>
                          <a:latin typeface="Arial" panose="020B0604020202020204" pitchFamily="34" charset="0"/>
                        </a:rPr>
                        <a:t>Lilla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nb-NO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nb-NO" sz="1000" b="1" i="0" u="none" strike="noStrike">
                          <a:effectLst/>
                          <a:latin typeface="Arial" panose="020B0604020202020204" pitchFamily="34" charset="0"/>
                        </a:rPr>
                        <a:t>Lime 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nb-NO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nb-NO" sz="1000" b="1" i="0" u="none" strike="noStrike">
                          <a:effectLst/>
                          <a:latin typeface="Arial" panose="020B0604020202020204" pitchFamily="34" charset="0"/>
                        </a:rPr>
                        <a:t>Lysegrønn 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nb-NO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31641504"/>
                  </a:ext>
                </a:extLst>
              </a:tr>
              <a:tr h="233190"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 panose="020B0604020202020204" pitchFamily="34" charset="0"/>
                        </a:rPr>
                        <a:t>Rettslære 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 panose="020B0604020202020204" pitchFamily="34" charset="0"/>
                        </a:rPr>
                        <a:t>Rettslære 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 panose="020B0604020202020204" pitchFamily="34" charset="0"/>
                        </a:rPr>
                        <a:t>Rettslære 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 panose="020B0604020202020204" pitchFamily="34" charset="0"/>
                        </a:rPr>
                        <a:t>Velg </a:t>
                      </a:r>
                      <a:r>
                        <a:rPr lang="nb-NO" sz="1000" b="0" i="0" u="sng" strike="noStrike">
                          <a:effectLst/>
                          <a:latin typeface="Arial" panose="020B0604020202020204" pitchFamily="34" charset="0"/>
                        </a:rPr>
                        <a:t>to</a:t>
                      </a:r>
                      <a:r>
                        <a:rPr lang="nb-NO" sz="1000" b="0" i="0" u="none" strike="noStrike">
                          <a:effectLst/>
                          <a:latin typeface="Arial" panose="020B0604020202020204" pitchFamily="34" charset="0"/>
                        </a:rPr>
                        <a:t> av: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 panose="020B0604020202020204" pitchFamily="34" charset="0"/>
                        </a:rPr>
                        <a:t>Rettslære 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 panose="020B0604020202020204" pitchFamily="34" charset="0"/>
                        </a:rPr>
                        <a:t>Velg </a:t>
                      </a:r>
                      <a:r>
                        <a:rPr lang="nb-NO" sz="1000" b="0" i="0" u="sng" strike="noStrike">
                          <a:effectLst/>
                          <a:latin typeface="Arial" panose="020B0604020202020204" pitchFamily="34" charset="0"/>
                        </a:rPr>
                        <a:t>to</a:t>
                      </a:r>
                      <a:r>
                        <a:rPr lang="nb-NO" sz="1000" b="0" i="0" u="none" strike="noStrike">
                          <a:effectLst/>
                          <a:latin typeface="Arial" panose="020B0604020202020204" pitchFamily="34" charset="0"/>
                        </a:rPr>
                        <a:t> av: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42938435"/>
                  </a:ext>
                </a:extLst>
              </a:tr>
              <a:tr h="233190"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 panose="020B0604020202020204" pitchFamily="34" charset="0"/>
                        </a:rPr>
                        <a:t>Sosiologi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 panose="020B0604020202020204" pitchFamily="34" charset="0"/>
                        </a:rPr>
                        <a:t>Sos.kunnsk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 panose="020B0604020202020204" pitchFamily="34" charset="0"/>
                        </a:rPr>
                        <a:t>Psykologi 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 panose="020B0604020202020204" pitchFamily="34" charset="0"/>
                        </a:rPr>
                        <a:t>RL 2, Psyk 2,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 panose="020B0604020202020204" pitchFamily="34" charset="0"/>
                        </a:rPr>
                        <a:t>Psykologi 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 panose="020B0604020202020204" pitchFamily="34" charset="0"/>
                        </a:rPr>
                        <a:t>RL 2, Psyk 2,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51371969"/>
                  </a:ext>
                </a:extLst>
              </a:tr>
              <a:tr h="233190"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 panose="020B0604020202020204" pitchFamily="34" charset="0"/>
                        </a:rPr>
                        <a:t>Samf.geo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66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 panose="020B0604020202020204" pitchFamily="34" charset="0"/>
                        </a:rPr>
                        <a:t>valgfritt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66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 panose="020B0604020202020204" pitchFamily="34" charset="0"/>
                        </a:rPr>
                        <a:t>Engelsk 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 panose="020B0604020202020204" pitchFamily="34" charset="0"/>
                        </a:rPr>
                        <a:t>Eng 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 panose="020B0604020202020204" pitchFamily="34" charset="0"/>
                        </a:rPr>
                        <a:t>Sosiologi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 panose="020B0604020202020204" pitchFamily="34" charset="0"/>
                        </a:rPr>
                        <a:t>samf.geo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54536455"/>
                  </a:ext>
                </a:extLst>
              </a:tr>
              <a:tr h="233190"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 panose="020B0604020202020204" pitchFamily="34" charset="0"/>
                        </a:rPr>
                        <a:t>2P/S1/R1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66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66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 panose="020B0604020202020204" pitchFamily="34" charset="0"/>
                        </a:rPr>
                        <a:t>2P/S1/R1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 panose="020B0604020202020204" pitchFamily="34" charset="0"/>
                        </a:rPr>
                        <a:t>valgfritt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 panose="020B0604020202020204" pitchFamily="34" charset="0"/>
                        </a:rPr>
                        <a:t>2P/S1/R1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E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 panose="020B0604020202020204" pitchFamily="34" charset="0"/>
                        </a:rPr>
                        <a:t>valgfritt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E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92495996"/>
                  </a:ext>
                </a:extLst>
              </a:tr>
              <a:tr h="233190">
                <a:tc>
                  <a:txBody>
                    <a:bodyPr/>
                    <a:lstStyle/>
                    <a:p>
                      <a:pPr algn="l" fontAlgn="b"/>
                      <a:endParaRPr lang="nb-NO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 panose="020B0604020202020204" pitchFamily="34" charset="0"/>
                        </a:rPr>
                        <a:t>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 panose="020B0604020202020204" pitchFamily="34" charset="0"/>
                        </a:rPr>
                        <a:t>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34589438"/>
                  </a:ext>
                </a:extLst>
              </a:tr>
              <a:tr h="408770">
                <a:tc gridSpan="9">
                  <a:txBody>
                    <a:bodyPr/>
                    <a:lstStyle/>
                    <a:p>
                      <a:pPr algn="l" fontAlgn="b"/>
                      <a:r>
                        <a:rPr lang="nb-NO" sz="900" b="0" i="0" u="sng" strike="noStrike" dirty="0">
                          <a:effectLst/>
                          <a:latin typeface="Arial" panose="020B0604020202020204" pitchFamily="34" charset="0"/>
                        </a:rPr>
                        <a:t>Valgfritt fag:</a:t>
                      </a:r>
                      <a:r>
                        <a:rPr lang="nb-NO" sz="900" b="0" i="0" u="none" strike="noStrike" dirty="0">
                          <a:effectLst/>
                          <a:latin typeface="Arial" panose="020B0604020202020204" pitchFamily="34" charset="0"/>
                        </a:rPr>
                        <a:t> Aktivitetslære, bestått morsmålseksamen (på et nivå som gir fritak for et programfag), alle programfag som ikke er i samme blokk som fordypningsfagene</a:t>
                      </a:r>
                      <a:endParaRPr lang="nb-NO" sz="900" b="0" i="0" u="sng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376765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411771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l 2">
            <a:extLst>
              <a:ext uri="{FF2B5EF4-FFF2-40B4-BE49-F238E27FC236}">
                <a16:creationId xmlns:a16="http://schemas.microsoft.com/office/drawing/2014/main" id="{9110E2E4-3284-4903-AC0E-135867D73E7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6147415"/>
              </p:ext>
            </p:extLst>
          </p:nvPr>
        </p:nvGraphicFramePr>
        <p:xfrm>
          <a:off x="2443397" y="571500"/>
          <a:ext cx="7270229" cy="5319638"/>
        </p:xfrm>
        <a:graphic>
          <a:graphicData uri="http://schemas.openxmlformats.org/drawingml/2006/table">
            <a:tbl>
              <a:tblPr/>
              <a:tblGrid>
                <a:gridCol w="1192891">
                  <a:extLst>
                    <a:ext uri="{9D8B030D-6E8A-4147-A177-3AD203B41FA5}">
                      <a16:colId xmlns:a16="http://schemas.microsoft.com/office/drawing/2014/main" val="743276728"/>
                    </a:ext>
                  </a:extLst>
                </a:gridCol>
                <a:gridCol w="1452937">
                  <a:extLst>
                    <a:ext uri="{9D8B030D-6E8A-4147-A177-3AD203B41FA5}">
                      <a16:colId xmlns:a16="http://schemas.microsoft.com/office/drawing/2014/main" val="725325370"/>
                    </a:ext>
                  </a:extLst>
                </a:gridCol>
                <a:gridCol w="421820">
                  <a:extLst>
                    <a:ext uri="{9D8B030D-6E8A-4147-A177-3AD203B41FA5}">
                      <a16:colId xmlns:a16="http://schemas.microsoft.com/office/drawing/2014/main" val="4030361014"/>
                    </a:ext>
                  </a:extLst>
                </a:gridCol>
                <a:gridCol w="1452937">
                  <a:extLst>
                    <a:ext uri="{9D8B030D-6E8A-4147-A177-3AD203B41FA5}">
                      <a16:colId xmlns:a16="http://schemas.microsoft.com/office/drawing/2014/main" val="3293504692"/>
                    </a:ext>
                  </a:extLst>
                </a:gridCol>
                <a:gridCol w="1452937">
                  <a:extLst>
                    <a:ext uri="{9D8B030D-6E8A-4147-A177-3AD203B41FA5}">
                      <a16:colId xmlns:a16="http://schemas.microsoft.com/office/drawing/2014/main" val="543977338"/>
                    </a:ext>
                  </a:extLst>
                </a:gridCol>
                <a:gridCol w="1296707">
                  <a:extLst>
                    <a:ext uri="{9D8B030D-6E8A-4147-A177-3AD203B41FA5}">
                      <a16:colId xmlns:a16="http://schemas.microsoft.com/office/drawing/2014/main" val="2584643278"/>
                    </a:ext>
                  </a:extLst>
                </a:gridCol>
              </a:tblGrid>
              <a:tr h="367356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nb-NO" sz="1000" b="1" i="0" u="none" strike="noStrike">
                          <a:effectLst/>
                          <a:latin typeface="Arial" panose="020B0604020202020204" pitchFamily="34" charset="0"/>
                        </a:rPr>
                        <a:t>Fagpakker Realfag (REA)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nb-NO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00434680"/>
                  </a:ext>
                </a:extLst>
              </a:tr>
              <a:tr h="223038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nb-NO" sz="800" b="0" i="1" u="none" strike="noStrike">
                          <a:effectLst/>
                          <a:latin typeface="Arial" panose="020B0604020202020204" pitchFamily="34" charset="0"/>
                        </a:rPr>
                        <a:t>Forutsetning for alle realfagpakker: bestått Nat1001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nb-NO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91632759"/>
                  </a:ext>
                </a:extLst>
              </a:tr>
              <a:tr h="223038">
                <a:tc>
                  <a:txBody>
                    <a:bodyPr/>
                    <a:lstStyle/>
                    <a:p>
                      <a:pPr algn="r" fontAlgn="b"/>
                      <a:r>
                        <a:rPr lang="nb-NO" sz="600" b="0" i="0" u="none" strike="noStrike">
                          <a:effectLst/>
                          <a:latin typeface="Arial" panose="020B0604020202020204" pitchFamily="34" charset="0"/>
                        </a:rPr>
                        <a:t>Vg2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600" b="0" i="0" u="none" strike="noStrike">
                          <a:effectLst/>
                          <a:latin typeface="Arial" panose="020B0604020202020204" pitchFamily="34" charset="0"/>
                        </a:rPr>
                        <a:t>Vg3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600" b="0" i="0" u="none" strike="noStrike">
                          <a:effectLst/>
                          <a:latin typeface="Arial" panose="020B0604020202020204" pitchFamily="34" charset="0"/>
                        </a:rPr>
                        <a:t>Vg2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600" b="0" i="0" u="none" strike="noStrike">
                          <a:effectLst/>
                          <a:latin typeface="Arial" panose="020B0604020202020204" pitchFamily="34" charset="0"/>
                        </a:rPr>
                        <a:t>Vg3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nb-NO" sz="7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3357628"/>
                  </a:ext>
                </a:extLst>
              </a:tr>
              <a:tr h="223038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nb-NO" sz="1000" b="1" i="0" u="none" strike="noStrike">
                          <a:effectLst/>
                          <a:latin typeface="Arial" panose="020B0604020202020204" pitchFamily="34" charset="0"/>
                        </a:rPr>
                        <a:t>Rød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nb-NO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nb-NO" sz="1000" b="1" i="0" u="none" strike="noStrike">
                          <a:effectLst/>
                          <a:latin typeface="Arial" panose="020B0604020202020204" pitchFamily="34" charset="0"/>
                        </a:rPr>
                        <a:t>Magenta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nb-NO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57403743"/>
                  </a:ext>
                </a:extLst>
              </a:tr>
              <a:tr h="223038"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 panose="020B0604020202020204" pitchFamily="34" charset="0"/>
                        </a:rPr>
                        <a:t>Matematikk R1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 panose="020B0604020202020204" pitchFamily="34" charset="0"/>
                        </a:rPr>
                        <a:t>Velg </a:t>
                      </a:r>
                      <a:r>
                        <a:rPr lang="nb-NO" sz="1000" b="0" i="0" u="sng" strike="noStrike">
                          <a:effectLst/>
                          <a:latin typeface="Arial" panose="020B0604020202020204" pitchFamily="34" charset="0"/>
                        </a:rPr>
                        <a:t>to</a:t>
                      </a:r>
                      <a:r>
                        <a:rPr lang="nb-NO" sz="1000" b="0" i="0" u="none" strike="noStrike">
                          <a:effectLst/>
                          <a:latin typeface="Arial" panose="020B0604020202020204" pitchFamily="34" charset="0"/>
                        </a:rPr>
                        <a:t> av: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 panose="020B0604020202020204" pitchFamily="34" charset="0"/>
                        </a:rPr>
                        <a:t>Matematikk S1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 panose="020B0604020202020204" pitchFamily="34" charset="0"/>
                        </a:rPr>
                        <a:t>Velg </a:t>
                      </a:r>
                      <a:r>
                        <a:rPr lang="nb-NO" sz="1000" b="0" i="0" u="sng" strike="noStrike">
                          <a:effectLst/>
                          <a:latin typeface="Arial" panose="020B0604020202020204" pitchFamily="34" charset="0"/>
                        </a:rPr>
                        <a:t>to</a:t>
                      </a:r>
                      <a:r>
                        <a:rPr lang="nb-NO" sz="1000" b="0" i="0" u="none" strike="noStrike">
                          <a:effectLst/>
                          <a:latin typeface="Arial" panose="020B0604020202020204" pitchFamily="34" charset="0"/>
                        </a:rPr>
                        <a:t> av: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6954287"/>
                  </a:ext>
                </a:extLst>
              </a:tr>
              <a:tr h="223038"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 panose="020B0604020202020204" pitchFamily="34" charset="0"/>
                        </a:rPr>
                        <a:t>Fysikk 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 panose="020B0604020202020204" pitchFamily="34" charset="0"/>
                        </a:rPr>
                        <a:t>Mat. R2, Fysikk 2,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 panose="020B0604020202020204" pitchFamily="34" charset="0"/>
                        </a:rPr>
                        <a:t>Fysikk 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 panose="020B0604020202020204" pitchFamily="34" charset="0"/>
                        </a:rPr>
                        <a:t>Matematikk S2,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26723991"/>
                  </a:ext>
                </a:extLst>
              </a:tr>
              <a:tr h="223038"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 panose="020B0604020202020204" pitchFamily="34" charset="0"/>
                        </a:rPr>
                        <a:t>Kjemi 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 panose="020B0604020202020204" pitchFamily="34" charset="0"/>
                        </a:rPr>
                        <a:t>Kjemi 2, Biologi 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 panose="020B0604020202020204" pitchFamily="34" charset="0"/>
                        </a:rPr>
                        <a:t>Kjemi 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 panose="020B0604020202020204" pitchFamily="34" charset="0"/>
                        </a:rPr>
                        <a:t>Kjemi 2, Biologi 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5274008"/>
                  </a:ext>
                </a:extLst>
              </a:tr>
              <a:tr h="223038"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 panose="020B0604020202020204" pitchFamily="34" charset="0"/>
                        </a:rPr>
                        <a:t>Biologi 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 panose="020B0604020202020204" pitchFamily="34" charset="0"/>
                        </a:rPr>
                        <a:t>valgfritt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 panose="020B0604020202020204" pitchFamily="34" charset="0"/>
                        </a:rPr>
                        <a:t>Biologi 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 panose="020B0604020202020204" pitchFamily="34" charset="0"/>
                        </a:rPr>
                        <a:t>valgfritt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98094772"/>
                  </a:ext>
                </a:extLst>
              </a:tr>
              <a:tr h="223038">
                <a:tc gridSpan="3">
                  <a:txBody>
                    <a:bodyPr/>
                    <a:lstStyle/>
                    <a:p>
                      <a:pPr algn="l" fontAlgn="t"/>
                      <a:r>
                        <a:rPr lang="nb-NO" sz="800" b="0" i="1" u="none" strike="noStrike">
                          <a:effectLst/>
                          <a:latin typeface="Arial" panose="020B0604020202020204" pitchFamily="34" charset="0"/>
                        </a:rPr>
                        <a:t>Forutsetter: Mat 1T karakter 4 eller bedre  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t"/>
                      <a:r>
                        <a:rPr lang="nb-NO" sz="800" b="0" i="1" u="none" strike="noStrike">
                          <a:effectLst/>
                          <a:latin typeface="Arial" panose="020B0604020202020204" pitchFamily="34" charset="0"/>
                        </a:rPr>
                        <a:t>Forutsetter: Mat1T kar. 3 / Mat1P kar. 4 eller bedre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9592711"/>
                  </a:ext>
                </a:extLst>
              </a:tr>
              <a:tr h="223038">
                <a:tc>
                  <a:txBody>
                    <a:bodyPr/>
                    <a:lstStyle/>
                    <a:p>
                      <a:pPr algn="l" fontAlgn="b"/>
                      <a:endParaRPr lang="nb-NO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9907210"/>
                  </a:ext>
                </a:extLst>
              </a:tr>
              <a:tr h="261379">
                <a:tc>
                  <a:txBody>
                    <a:bodyPr/>
                    <a:lstStyle/>
                    <a:p>
                      <a:pPr algn="r" fontAlgn="b"/>
                      <a:r>
                        <a:rPr lang="nb-NO" sz="600" b="0" i="0" u="none" strike="noStrike">
                          <a:effectLst/>
                          <a:latin typeface="Arial" panose="020B0604020202020204" pitchFamily="34" charset="0"/>
                        </a:rPr>
                        <a:t>Vg2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600" b="0" i="0" u="none" strike="noStrike">
                          <a:effectLst/>
                          <a:latin typeface="Arial" panose="020B0604020202020204" pitchFamily="34" charset="0"/>
                        </a:rPr>
                        <a:t>Vg3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600" b="0" i="0" u="none" strike="noStrike">
                          <a:effectLst/>
                          <a:latin typeface="Arial" panose="020B0604020202020204" pitchFamily="34" charset="0"/>
                        </a:rPr>
                        <a:t>Vg2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600" b="0" i="0" u="none" strike="noStrike">
                          <a:effectLst/>
                          <a:latin typeface="Arial" panose="020B0604020202020204" pitchFamily="34" charset="0"/>
                        </a:rPr>
                        <a:t>Vg3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90490169"/>
                  </a:ext>
                </a:extLst>
              </a:tr>
              <a:tr h="223038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nb-NO" sz="1000" b="1" i="0" u="none" strike="noStrike">
                          <a:effectLst/>
                          <a:latin typeface="Arial" panose="020B0604020202020204" pitchFamily="34" charset="0"/>
                        </a:rPr>
                        <a:t>Rosa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nb-NO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nb-NO" sz="1000" b="1" i="0" u="none" strike="noStrike">
                          <a:effectLst/>
                          <a:latin typeface="Arial" panose="020B0604020202020204" pitchFamily="34" charset="0"/>
                        </a:rPr>
                        <a:t>Gul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nb-NO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7882834"/>
                  </a:ext>
                </a:extLst>
              </a:tr>
              <a:tr h="223038"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 panose="020B0604020202020204" pitchFamily="34" charset="0"/>
                        </a:rPr>
                        <a:t>Matematikk S1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 panose="020B0604020202020204" pitchFamily="34" charset="0"/>
                        </a:rPr>
                        <a:t>Matematikk S2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 panose="020B0604020202020204" pitchFamily="34" charset="0"/>
                        </a:rPr>
                        <a:t>Geofag 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 panose="020B0604020202020204" pitchFamily="34" charset="0"/>
                        </a:rPr>
                        <a:t>Geofag 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43777043"/>
                  </a:ext>
                </a:extLst>
              </a:tr>
              <a:tr h="223038"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 panose="020B0604020202020204" pitchFamily="34" charset="0"/>
                        </a:rPr>
                        <a:t>Kjemi 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 panose="020B0604020202020204" pitchFamily="34" charset="0"/>
                        </a:rPr>
                        <a:t>Velg </a:t>
                      </a:r>
                      <a:r>
                        <a:rPr lang="nb-NO" sz="1000" b="0" i="0" u="sng" strike="noStrike">
                          <a:effectLst/>
                          <a:latin typeface="Arial" panose="020B0604020202020204" pitchFamily="34" charset="0"/>
                        </a:rPr>
                        <a:t>ett</a:t>
                      </a:r>
                      <a:r>
                        <a:rPr lang="nb-NO" sz="1000" b="0" i="0" u="none" strike="noStrike">
                          <a:effectLst/>
                          <a:latin typeface="Arial" panose="020B0604020202020204" pitchFamily="34" charset="0"/>
                        </a:rPr>
                        <a:t> av: Kjemi 2,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 panose="020B0604020202020204" pitchFamily="34" charset="0"/>
                        </a:rPr>
                        <a:t>Biologi 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 panose="020B0604020202020204" pitchFamily="34" charset="0"/>
                        </a:rPr>
                        <a:t>Biologi 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5428474"/>
                  </a:ext>
                </a:extLst>
              </a:tr>
              <a:tr h="223038"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 panose="020B0604020202020204" pitchFamily="34" charset="0"/>
                        </a:rPr>
                        <a:t>Biologi 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 panose="020B0604020202020204" pitchFamily="34" charset="0"/>
                        </a:rPr>
                        <a:t>Biologi 2, Geofag 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 panose="020B0604020202020204" pitchFamily="34" charset="0"/>
                        </a:rPr>
                        <a:t>Samfunnsgeografi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 panose="020B0604020202020204" pitchFamily="34" charset="0"/>
                        </a:rPr>
                        <a:t>valgfritt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70644512"/>
                  </a:ext>
                </a:extLst>
              </a:tr>
              <a:tr h="223038"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 panose="020B0604020202020204" pitchFamily="34" charset="0"/>
                        </a:rPr>
                        <a:t>Geofag 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 panose="020B0604020202020204" pitchFamily="34" charset="0"/>
                        </a:rPr>
                        <a:t>valgfritt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 panose="020B0604020202020204" pitchFamily="34" charset="0"/>
                        </a:rPr>
                        <a:t>2P/S1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 panose="020B0604020202020204" pitchFamily="34" charset="0"/>
                        </a:rPr>
                        <a:t>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44192823"/>
                  </a:ext>
                </a:extLst>
              </a:tr>
              <a:tr h="223038">
                <a:tc gridSpan="3">
                  <a:txBody>
                    <a:bodyPr/>
                    <a:lstStyle/>
                    <a:p>
                      <a:pPr algn="l" fontAlgn="t"/>
                      <a:r>
                        <a:rPr lang="nb-NO" sz="800" b="0" i="1" u="none" strike="noStrike">
                          <a:effectLst/>
                          <a:latin typeface="Arial" panose="020B0604020202020204" pitchFamily="34" charset="0"/>
                        </a:rPr>
                        <a:t>Forutsetter: Mat1T kar. 3 / Mat1P kar. 4 eller bedre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t"/>
                      <a:r>
                        <a:rPr lang="nb-NO" sz="800" b="0" i="1" u="none" strike="noStrike">
                          <a:effectLst/>
                          <a:latin typeface="Arial" panose="020B0604020202020204" pitchFamily="34" charset="0"/>
                        </a:rPr>
                        <a:t>Forutsetter: bestått Mat1T / Mat1P (kar. 2 eller bedre)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8414492"/>
                  </a:ext>
                </a:extLst>
              </a:tr>
              <a:tr h="223038">
                <a:tc>
                  <a:txBody>
                    <a:bodyPr/>
                    <a:lstStyle/>
                    <a:p>
                      <a:pPr algn="l" fontAlgn="t"/>
                      <a:endParaRPr lang="nb-NO" sz="800" b="0" i="1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nb-NO" sz="700" b="0" i="1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nb-NO" sz="700" b="0" i="1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nb-NO" sz="800" b="0" i="1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nb-NO" sz="700" b="0" i="1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nb-NO" sz="700" b="0" i="1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68479446"/>
                  </a:ext>
                </a:extLst>
              </a:tr>
              <a:tr h="223038">
                <a:tc>
                  <a:txBody>
                    <a:bodyPr/>
                    <a:lstStyle/>
                    <a:p>
                      <a:pPr algn="l" fontAlgn="b"/>
                      <a:endParaRPr lang="nb-NO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73108888"/>
                  </a:ext>
                </a:extLst>
              </a:tr>
              <a:tr h="899257">
                <a:tc gridSpan="6">
                  <a:txBody>
                    <a:bodyPr/>
                    <a:lstStyle/>
                    <a:p>
                      <a:pPr algn="l" fontAlgn="b"/>
                      <a:r>
                        <a:rPr lang="nb-NO" sz="1000" b="0" i="0" u="sng" strike="noStrike" dirty="0">
                          <a:effectLst/>
                          <a:latin typeface="Arial" panose="020B0604020202020204" pitchFamily="34" charset="0"/>
                        </a:rPr>
                        <a:t>Valgfritt fag:</a:t>
                      </a:r>
                      <a:r>
                        <a:rPr lang="nb-NO" sz="1000" b="0" i="0" u="none" strike="noStrike" dirty="0">
                          <a:effectLst/>
                          <a:latin typeface="Arial" panose="020B0604020202020204" pitchFamily="34" charset="0"/>
                        </a:rPr>
                        <a:t> Aktivitetslære, bestått morsmålseksamen (på et nivå som gir fritak for et programfag), </a:t>
                      </a:r>
                    </a:p>
                    <a:p>
                      <a:pPr algn="l" fontAlgn="b"/>
                      <a:r>
                        <a:rPr lang="nb-NO" sz="1000" b="0" i="0" u="none" strike="noStrike" dirty="0">
                          <a:effectLst/>
                          <a:latin typeface="Arial" panose="020B0604020202020204" pitchFamily="34" charset="0"/>
                        </a:rPr>
                        <a:t>alle programfag som ikke er i samme blokk som fordypningsfagene</a:t>
                      </a:r>
                      <a:br>
                        <a:rPr lang="nb-NO" sz="1000" b="0" i="0" u="none" strike="noStrike" dirty="0">
                          <a:effectLst/>
                          <a:latin typeface="Arial" panose="020B0604020202020204" pitchFamily="34" charset="0"/>
                        </a:rPr>
                      </a:br>
                      <a:br>
                        <a:rPr lang="nb-NO" sz="1000" b="0" i="0" u="none" strike="noStrike" dirty="0"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nb-NO" sz="1000" b="0" i="0" u="none" strike="noStrike" dirty="0">
                          <a:effectLst/>
                          <a:latin typeface="Arial" panose="020B0604020202020204" pitchFamily="34" charset="0"/>
                        </a:rPr>
                        <a:t>Alternativ fordypning S1 + S2: Elever som tar matematikk S1 i Vg2, kan velge matematikk S2 i Vg3 og bruke </a:t>
                      </a:r>
                    </a:p>
                    <a:p>
                      <a:pPr algn="l" fontAlgn="b"/>
                      <a:r>
                        <a:rPr lang="nb-NO" sz="1000" b="0" i="0" u="none" strike="noStrike" dirty="0">
                          <a:effectLst/>
                          <a:latin typeface="Arial" panose="020B0604020202020204" pitchFamily="34" charset="0"/>
                        </a:rPr>
                        <a:t>dette som et fordypningsfag i stedet for en av fordypningene som er satt opp i pakken</a:t>
                      </a:r>
                      <a:endParaRPr lang="nb-NO" sz="1000" b="0" i="0" u="sng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03863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99812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6FECBC8322C30A4F8F83627034B956CD" ma:contentTypeVersion="12" ma:contentTypeDescription="Opprett et nytt dokument." ma:contentTypeScope="" ma:versionID="bdcc13f325ccf5de1767b04c837970ed">
  <xsd:schema xmlns:xsd="http://www.w3.org/2001/XMLSchema" xmlns:xs="http://www.w3.org/2001/XMLSchema" xmlns:p="http://schemas.microsoft.com/office/2006/metadata/properties" xmlns:ns2="4b704ff0-8c0c-453f-bfdd-16acc1260107" xmlns:ns3="3db8c19d-f947-4331-ad78-3e54f3e5cdd9" targetNamespace="http://schemas.microsoft.com/office/2006/metadata/properties" ma:root="true" ma:fieldsID="d5f81b07832bea1162746a190217a9d9" ns2:_="" ns3:_="">
    <xsd:import namespace="4b704ff0-8c0c-453f-bfdd-16acc1260107"/>
    <xsd:import namespace="3db8c19d-f947-4331-ad78-3e54f3e5cdd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704ff0-8c0c-453f-bfdd-16acc126010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db8c19d-f947-4331-ad78-3e54f3e5cdd9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Delingsdetaljer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CF94E6C-C4A2-4DC9-9099-CA179BFD24F8}">
  <ds:schemaRefs>
    <ds:schemaRef ds:uri="http://schemas.microsoft.com/office/infopath/2007/PartnerControls"/>
    <ds:schemaRef ds:uri="http://purl.org/dc/terms/"/>
    <ds:schemaRef ds:uri="http://purl.org/dc/dcmitype/"/>
    <ds:schemaRef ds:uri="3db8c19d-f947-4331-ad78-3e54f3e5cdd9"/>
    <ds:schemaRef ds:uri="http://schemas.microsoft.com/office/2006/metadata/properties"/>
    <ds:schemaRef ds:uri="http://purl.org/dc/elements/1.1/"/>
    <ds:schemaRef ds:uri="http://schemas.microsoft.com/office/2006/documentManagement/types"/>
    <ds:schemaRef ds:uri="http://schemas.openxmlformats.org/package/2006/metadata/core-properties"/>
    <ds:schemaRef ds:uri="4b704ff0-8c0c-453f-bfdd-16acc1260107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0F3CA822-4632-4D77-8238-6D686B6F40F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7C77DC4-3974-4CCB-A853-6042E64E71A7}">
  <ds:schemaRefs>
    <ds:schemaRef ds:uri="3db8c19d-f947-4331-ad78-3e54f3e5cdd9"/>
    <ds:schemaRef ds:uri="4b704ff0-8c0c-453f-bfdd-16acc1260107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467</Words>
  <Application>Microsoft Office PowerPoint</Application>
  <PresentationFormat>Widescreen</PresentationFormat>
  <Paragraphs>153</Paragraphs>
  <Slides>3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Office-tema</vt:lpstr>
      <vt:lpstr>PowerPoint-presentasjon</vt:lpstr>
      <vt:lpstr>PowerPoint-presentasjon</vt:lpstr>
      <vt:lpstr>PowerPoint-presentasjon</vt:lpstr>
    </vt:vector>
  </TitlesOfParts>
  <Company>Utdanningsetaten i Oslo kommune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Fagvalg 2021/22</dc:title>
  <dc:creator>Tone Slettebakken</dc:creator>
  <cp:lastModifiedBy>Marianne Stavrum</cp:lastModifiedBy>
  <cp:revision>3</cp:revision>
  <cp:lastPrinted>2021-12-06T11:00:45Z</cp:lastPrinted>
  <dcterms:created xsi:type="dcterms:W3CDTF">2020-10-14T06:56:11Z</dcterms:created>
  <dcterms:modified xsi:type="dcterms:W3CDTF">2021-12-21T08:17:38Z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0x0101006FECBC8322C30A4F8F83627034B956CD</vt:lpwstr>
  </property>
</Properties>
</file>